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84"/>
  </p:notesMasterIdLst>
  <p:handoutMasterIdLst>
    <p:handoutMasterId r:id="rId85"/>
  </p:handoutMasterIdLst>
  <p:sldIdLst>
    <p:sldId id="256" r:id="rId4"/>
    <p:sldId id="666" r:id="rId5"/>
    <p:sldId id="478" r:id="rId6"/>
    <p:sldId id="479" r:id="rId7"/>
    <p:sldId id="486" r:id="rId8"/>
    <p:sldId id="487" r:id="rId9"/>
    <p:sldId id="488" r:id="rId10"/>
    <p:sldId id="489" r:id="rId11"/>
    <p:sldId id="495" r:id="rId12"/>
    <p:sldId id="485" r:id="rId13"/>
    <p:sldId id="496" r:id="rId14"/>
    <p:sldId id="497" r:id="rId15"/>
    <p:sldId id="498" r:id="rId16"/>
    <p:sldId id="499" r:id="rId17"/>
    <p:sldId id="501" r:id="rId18"/>
    <p:sldId id="667" r:id="rId19"/>
    <p:sldId id="631" r:id="rId20"/>
    <p:sldId id="502" r:id="rId21"/>
    <p:sldId id="510" r:id="rId22"/>
    <p:sldId id="415" r:id="rId23"/>
    <p:sldId id="567" r:id="rId24"/>
    <p:sldId id="568" r:id="rId25"/>
    <p:sldId id="569" r:id="rId26"/>
    <p:sldId id="570" r:id="rId27"/>
    <p:sldId id="416" r:id="rId28"/>
    <p:sldId id="571" r:id="rId29"/>
    <p:sldId id="572" r:id="rId30"/>
    <p:sldId id="417" r:id="rId31"/>
    <p:sldId id="418" r:id="rId32"/>
    <p:sldId id="421" r:id="rId33"/>
    <p:sldId id="508" r:id="rId34"/>
    <p:sldId id="422" r:id="rId35"/>
    <p:sldId id="503" r:id="rId36"/>
    <p:sldId id="423" r:id="rId37"/>
    <p:sldId id="628" r:id="rId38"/>
    <p:sldId id="629" r:id="rId39"/>
    <p:sldId id="424" r:id="rId40"/>
    <p:sldId id="505" r:id="rId41"/>
    <p:sldId id="506" r:id="rId42"/>
    <p:sldId id="507" r:id="rId43"/>
    <p:sldId id="425" r:id="rId44"/>
    <p:sldId id="426" r:id="rId45"/>
    <p:sldId id="427" r:id="rId46"/>
    <p:sldId id="428" r:id="rId47"/>
    <p:sldId id="429" r:id="rId48"/>
    <p:sldId id="430" r:id="rId49"/>
    <p:sldId id="431" r:id="rId50"/>
    <p:sldId id="509" r:id="rId51"/>
    <p:sldId id="511" r:id="rId52"/>
    <p:sldId id="432" r:id="rId53"/>
    <p:sldId id="637" r:id="rId54"/>
    <p:sldId id="639" r:id="rId55"/>
    <p:sldId id="640" r:id="rId56"/>
    <p:sldId id="638" r:id="rId57"/>
    <p:sldId id="641" r:id="rId58"/>
    <p:sldId id="668" r:id="rId59"/>
    <p:sldId id="576" r:id="rId60"/>
    <p:sldId id="435" r:id="rId61"/>
    <p:sldId id="574" r:id="rId62"/>
    <p:sldId id="577" r:id="rId63"/>
    <p:sldId id="578" r:id="rId64"/>
    <p:sldId id="438" r:id="rId65"/>
    <p:sldId id="579" r:id="rId66"/>
    <p:sldId id="686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79" r:id="rId78"/>
    <p:sldId id="680" r:id="rId79"/>
    <p:sldId id="681" r:id="rId80"/>
    <p:sldId id="682" r:id="rId81"/>
    <p:sldId id="683" r:id="rId82"/>
    <p:sldId id="684" r:id="rId8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05E"/>
    <a:srgbClr val="094162"/>
    <a:srgbClr val="106FAA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/>
    <p:restoredTop sz="80855" autoAdjust="0"/>
  </p:normalViewPr>
  <p:slideViewPr>
    <p:cSldViewPr snapToGrid="0">
      <p:cViewPr varScale="1">
        <p:scale>
          <a:sx n="68" d="100"/>
          <a:sy n="68" d="100"/>
        </p:scale>
        <p:origin x="1520" y="200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0749A-B889-DA4F-B37D-225F30052F45}" type="datetimeFigureOut">
              <a:rPr kumimoji="1" lang="zh-CN" altLang="en-US" smtClean="0"/>
              <a:t>2021/1/28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65D4-D608-004A-88D8-C40B0EB17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288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2021/1/28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78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lilianweng.github.io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lil</a:t>
            </a:r>
            <a:r>
              <a:rPr kumimoji="1" lang="en-US" altLang="zh-CN" dirty="0" smtClean="0"/>
              <a:t>-log/2018/08/12/from-</a:t>
            </a:r>
            <a:r>
              <a:rPr kumimoji="1" lang="en-US" altLang="zh-CN" dirty="0" err="1" smtClean="0"/>
              <a:t>autoencoder</a:t>
            </a:r>
            <a:r>
              <a:rPr kumimoji="1" lang="en-US" altLang="zh-CN" dirty="0" smtClean="0"/>
              <a:t>-to-beta-</a:t>
            </a:r>
            <a:r>
              <a:rPr kumimoji="1" lang="en-US" altLang="zh-CN" dirty="0" err="1" smtClean="0"/>
              <a:t>vae.html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987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数据出现的似然最大，同时近似后验与真实后验越接近越好（起到正则作用）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520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数据出现的似然最大，同时近似后验与真实后验越接近越好（起到正则作用）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86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数据出现的似然最大，同时近似后验与真实后验越接近越好（起到正则作用）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kumimoji="1" lang="en-US" altLang="zh-CN" sz="1200" dirty="0" err="1" smtClean="0">
                <a:latin typeface="Microsoft YaHei" charset="-122"/>
                <a:ea typeface="Microsoft YaHei" charset="-122"/>
                <a:cs typeface="Microsoft YaHei" charset="-122"/>
              </a:rPr>
              <a:t>www.sohu.com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/a/226209674_500659</a:t>
            </a:r>
            <a:endParaRPr kumimoji="1" lang="zh-CN" altLang="en-US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583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www.pianshen.com</a:t>
            </a:r>
            <a:r>
              <a:rPr kumimoji="1" lang="en-US" altLang="zh-CN" dirty="0" smtClean="0"/>
              <a:t>/article/3226263645/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157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https://</a:t>
                </a:r>
                <a:r>
                  <a:rPr kumimoji="1" lang="en-US" altLang="zh-CN" dirty="0" err="1" smtClean="0"/>
                  <a:t>blog.csdn.net</a:t>
                </a:r>
                <a:r>
                  <a:rPr kumimoji="1" lang="en-US" altLang="zh-CN" dirty="0" smtClean="0"/>
                  <a:t>/CHIERYU/article/details/65450249</a:t>
                </a:r>
              </a:p>
              <a:p>
                <a:r>
                  <a:rPr lang="zh-CN" alt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乘以系数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12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zh-CN" sz="12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2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r>
                  <a:rPr lang="zh-CN" alt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是为了保证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800" b="0" i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</m:t>
                    </m:r>
                    <m:r>
                      <a:rPr kumimoji="1" lang="en-US" altLang="zh-CN" sz="800" b="0" i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ad>
                      <m:radPr>
                        <m:degHide m:val="on"/>
                        <m:ctrlPr>
                          <a:rPr kumimoji="1" lang="en-US" altLang="zh-CN" sz="12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zh-CN" sz="12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2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1200" b="1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𝑾</m:t>
                    </m:r>
                    <m:r>
                      <a:rPr kumimoji="1" lang="en-US" altLang="zh-CN" sz="1200" b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𝐱</m:t>
                    </m:r>
                    <m:r>
                      <a:rPr lang="en-US" altLang="zh-CN" sz="8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]=</m:t>
                    </m:r>
                    <m:sSup>
                      <m:sSupPr>
                        <m:ctrlPr>
                          <a:rPr lang="en-US" altLang="zh-CN" sz="800" b="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800" b="0" i="1" spc="7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800" b="0" i="1" spc="7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800" b="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zh-CN" altLang="en-US" dirty="0" smtClean="0"/>
                  <a:t/>
                </a:r>
                <a:br>
                  <a:rPr lang="zh-CN" altLang="en-US" dirty="0" smtClean="0"/>
                </a:br>
                <a:endParaRPr lang="en-US" altLang="zh-CN" dirty="0" smtClean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https://</a:t>
                </a:r>
                <a:r>
                  <a:rPr kumimoji="1" lang="en-US" altLang="zh-CN" dirty="0" err="1" smtClean="0"/>
                  <a:t>blog.csdn.net</a:t>
                </a:r>
                <a:r>
                  <a:rPr kumimoji="1" lang="en-US" altLang="zh-CN" dirty="0" smtClean="0"/>
                  <a:t>/CHIERYU/article/details/65450249</a:t>
                </a:r>
              </a:p>
              <a:p>
                <a:r>
                  <a:rPr lang="zh-CN" alt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乘以系数</a:t>
                </a:r>
                <a:r>
                  <a:rPr kumimoji="1" lang="en-US" altLang="zh-CN" sz="1200" b="0" i="0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√(</a:t>
                </a:r>
                <a:r>
                  <a:rPr kumimoji="1" lang="en-US" altLang="zh-CN" sz="1200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𝐷</a:t>
                </a:r>
                <a:r>
                  <a:rPr kumimoji="1" lang="mr-IN" altLang="zh-CN" sz="1200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/</a:t>
                </a:r>
                <a:r>
                  <a:rPr lang="en-US" altLang="zh-CN" sz="1200" i="0" spc="75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𝐷^′ </a:t>
                </a:r>
                <a:r>
                  <a:rPr kumimoji="1" lang="en-US" altLang="zh-CN" sz="1200" b="0" i="0" spc="75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lang="zh-CN" alt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是为了保证</a:t>
                </a:r>
                <a:r>
                  <a:rPr kumimoji="1" lang="en-US" altLang="zh-CN" sz="800" b="0" i="0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E[</a:t>
                </a:r>
                <a:r>
                  <a:rPr kumimoji="1" lang="en-US" altLang="zh-CN" sz="1200" b="0" i="0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√(</a:t>
                </a:r>
                <a:r>
                  <a:rPr kumimoji="1" lang="en-US" altLang="zh-CN" sz="1200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𝐷</a:t>
                </a:r>
                <a:r>
                  <a:rPr kumimoji="1" lang="mr-IN" altLang="zh-CN" sz="1200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/</a:t>
                </a:r>
                <a:r>
                  <a:rPr lang="en-US" altLang="zh-CN" sz="1200" i="0" spc="75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𝐷^′ </a:t>
                </a:r>
                <a:r>
                  <a:rPr kumimoji="1" lang="en-US" altLang="zh-CN" sz="1200" b="0" i="0" spc="75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kumimoji="1" lang="en-US" altLang="zh-CN" sz="1200" b="1" i="0" spc="75" dirty="0">
                    <a:solidFill>
                      <a:srgbClr val="09405E"/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200" b="1" i="0" dirty="0">
                    <a:solidFill>
                      <a:srgbClr val="09405E"/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𝑾</a:t>
                </a:r>
                <a:r>
                  <a:rPr kumimoji="1" lang="en-US" altLang="zh-CN" sz="1200" b="1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𝐱</a:t>
                </a:r>
                <a:r>
                  <a:rPr lang="en-US" altLang="zh-CN" sz="800" b="0" i="0" spc="75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]=‖𝑥‖^2</a:t>
                </a:r>
                <a:r>
                  <a:rPr lang="en-US" altLang="zh-CN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zh-CN" altLang="en-US" dirty="0" smtClean="0"/>
                  <a:t/>
                </a:r>
                <a:br>
                  <a:rPr lang="zh-CN" altLang="en-US" dirty="0" smtClean="0"/>
                </a:br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874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52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516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medium.com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ai</a:t>
            </a:r>
            <a:r>
              <a:rPr kumimoji="1" lang="en-US" altLang="zh-CN" dirty="0" smtClean="0"/>
              <a:t>-academy-</a:t>
            </a:r>
            <a:r>
              <a:rPr kumimoji="1" lang="en-US" altLang="zh-CN" dirty="0" err="1" smtClean="0"/>
              <a:t>taiwan</a:t>
            </a:r>
            <a:r>
              <a:rPr kumimoji="1" lang="en-US" altLang="zh-CN" dirty="0" smtClean="0"/>
              <a:t>/what-are-autoencoders-175b474d74d1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9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55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lilianweng.github.io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lil</a:t>
            </a:r>
            <a:r>
              <a:rPr kumimoji="1" lang="en-US" altLang="zh-CN" dirty="0" smtClean="0"/>
              <a:t>-log/2018/08/12/from-</a:t>
            </a:r>
            <a:r>
              <a:rPr kumimoji="1" lang="en-US" altLang="zh-CN" dirty="0" err="1" smtClean="0"/>
              <a:t>autoencoder</a:t>
            </a:r>
            <a:r>
              <a:rPr kumimoji="1" lang="en-US" altLang="zh-CN" dirty="0" smtClean="0"/>
              <a:t>-to-beta-</a:t>
            </a:r>
            <a:r>
              <a:rPr kumimoji="1" lang="en-US" altLang="zh-CN" dirty="0" err="1" smtClean="0"/>
              <a:t>vae.html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20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63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287390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859517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477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12168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8098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38864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4473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3105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1710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90874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6832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975528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140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27247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966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23541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92787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937720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550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59285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46858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226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67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94609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27379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65440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05386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82505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733576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34291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95187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68202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024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59333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23701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03456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4927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510148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3248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90748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6296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14676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04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32243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658300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22541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7885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7861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41520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879915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88167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52802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472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1113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78363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0357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68690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2775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949085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08200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4964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06433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032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736414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92641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93469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22526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53845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95390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97732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83880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3808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78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69083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4826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47692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77063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9606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509033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609471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56645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639155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8838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69.xml"/><Relationship Id="rId54" Type="http://schemas.openxmlformats.org/officeDocument/2006/relationships/slideLayout" Target="../slideLayouts/slideLayout70.xml"/><Relationship Id="rId55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2.xml"/><Relationship Id="rId57" Type="http://schemas.openxmlformats.org/officeDocument/2006/relationships/slideLayout" Target="../slideLayouts/slideLayout73.xml"/><Relationship Id="rId58" Type="http://schemas.openxmlformats.org/officeDocument/2006/relationships/slideLayout" Target="../slideLayouts/slideLayout74.xml"/><Relationship Id="rId59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6.xml"/><Relationship Id="rId71" Type="http://schemas.openxmlformats.org/officeDocument/2006/relationships/slideLayout" Target="../slideLayouts/slideLayout87.xml"/><Relationship Id="rId72" Type="http://schemas.openxmlformats.org/officeDocument/2006/relationships/slideLayout" Target="../slideLayouts/slideLayout88.xml"/><Relationship Id="rId73" Type="http://schemas.openxmlformats.org/officeDocument/2006/relationships/slideLayout" Target="../slideLayouts/slideLayout89.xml"/><Relationship Id="rId74" Type="http://schemas.openxmlformats.org/officeDocument/2006/relationships/slideLayout" Target="../slideLayouts/slideLayout90.xml"/><Relationship Id="rId75" Type="http://schemas.openxmlformats.org/officeDocument/2006/relationships/slideLayout" Target="../slideLayouts/slideLayout91.xml"/><Relationship Id="rId76" Type="http://schemas.openxmlformats.org/officeDocument/2006/relationships/slideLayout" Target="../slideLayouts/slideLayout92.xml"/><Relationship Id="rId77" Type="http://schemas.openxmlformats.org/officeDocument/2006/relationships/slideLayout" Target="../slideLayouts/slideLayout93.xml"/><Relationship Id="rId78" Type="http://schemas.openxmlformats.org/officeDocument/2006/relationships/slideLayout" Target="../slideLayouts/slideLayout94.xml"/><Relationship Id="rId79" Type="http://schemas.openxmlformats.org/officeDocument/2006/relationships/slideLayout" Target="../slideLayouts/slideLayout95.xml"/><Relationship Id="rId90" Type="http://schemas.openxmlformats.org/officeDocument/2006/relationships/theme" Target="../theme/theme2.xml"/><Relationship Id="rId91" Type="http://schemas.openxmlformats.org/officeDocument/2006/relationships/image" Target="../media/image1.png"/><Relationship Id="rId92" Type="http://schemas.openxmlformats.org/officeDocument/2006/relationships/image" Target="../media/image3.png"/><Relationship Id="rId20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56.xml"/><Relationship Id="rId41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59.xml"/><Relationship Id="rId44" Type="http://schemas.openxmlformats.org/officeDocument/2006/relationships/slideLayout" Target="../slideLayouts/slideLayout60.xml"/><Relationship Id="rId45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2.xml"/><Relationship Id="rId47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64.xml"/><Relationship Id="rId49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6.xml"/><Relationship Id="rId61" Type="http://schemas.openxmlformats.org/officeDocument/2006/relationships/slideLayout" Target="../slideLayouts/slideLayout77.xml"/><Relationship Id="rId62" Type="http://schemas.openxmlformats.org/officeDocument/2006/relationships/slideLayout" Target="../slideLayouts/slideLayout78.xml"/><Relationship Id="rId63" Type="http://schemas.openxmlformats.org/officeDocument/2006/relationships/slideLayout" Target="../slideLayouts/slideLayout79.xml"/><Relationship Id="rId64" Type="http://schemas.openxmlformats.org/officeDocument/2006/relationships/slideLayout" Target="../slideLayouts/slideLayout80.xml"/><Relationship Id="rId65" Type="http://schemas.openxmlformats.org/officeDocument/2006/relationships/slideLayout" Target="../slideLayouts/slideLayout81.xml"/><Relationship Id="rId66" Type="http://schemas.openxmlformats.org/officeDocument/2006/relationships/slideLayout" Target="../slideLayouts/slideLayout82.xml"/><Relationship Id="rId67" Type="http://schemas.openxmlformats.org/officeDocument/2006/relationships/slideLayout" Target="../slideLayouts/slideLayout83.xml"/><Relationship Id="rId68" Type="http://schemas.openxmlformats.org/officeDocument/2006/relationships/slideLayout" Target="../slideLayouts/slideLayout84.xml"/><Relationship Id="rId69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6.xml"/><Relationship Id="rId81" Type="http://schemas.openxmlformats.org/officeDocument/2006/relationships/slideLayout" Target="../slideLayouts/slideLayout97.xml"/><Relationship Id="rId82" Type="http://schemas.openxmlformats.org/officeDocument/2006/relationships/slideLayout" Target="../slideLayouts/slideLayout98.xml"/><Relationship Id="rId83" Type="http://schemas.openxmlformats.org/officeDocument/2006/relationships/slideLayout" Target="../slideLayouts/slideLayout99.xml"/><Relationship Id="rId84" Type="http://schemas.openxmlformats.org/officeDocument/2006/relationships/slideLayout" Target="../slideLayouts/slideLayout100.xml"/><Relationship Id="rId85" Type="http://schemas.openxmlformats.org/officeDocument/2006/relationships/slideLayout" Target="../slideLayouts/slideLayout101.xml"/><Relationship Id="rId86" Type="http://schemas.openxmlformats.org/officeDocument/2006/relationships/slideLayout" Target="../slideLayouts/slideLayout102.xml"/><Relationship Id="rId87" Type="http://schemas.openxmlformats.org/officeDocument/2006/relationships/slideLayout" Target="../slideLayouts/slideLayout103.xml"/><Relationship Id="rId88" Type="http://schemas.openxmlformats.org/officeDocument/2006/relationships/slideLayout" Target="../slideLayouts/slideLayout104.xml"/><Relationship Id="rId89" Type="http://schemas.openxmlformats.org/officeDocument/2006/relationships/slideLayout" Target="../slideLayouts/slideLayout10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6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316" r:id="rId12"/>
    <p:sldLayoutId id="2147484317" r:id="rId13"/>
    <p:sldLayoutId id="2147484318" r:id="rId14"/>
    <p:sldLayoutId id="2147484319" r:id="rId15"/>
    <p:sldLayoutId id="2147484320" r:id="rId1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  <p:sldLayoutId id="2147484244" r:id="rId18"/>
    <p:sldLayoutId id="2147484245" r:id="rId19"/>
    <p:sldLayoutId id="2147484246" r:id="rId20"/>
    <p:sldLayoutId id="2147484247" r:id="rId21"/>
    <p:sldLayoutId id="2147484248" r:id="rId22"/>
    <p:sldLayoutId id="2147484249" r:id="rId23"/>
    <p:sldLayoutId id="2147484250" r:id="rId24"/>
    <p:sldLayoutId id="2147484251" r:id="rId25"/>
    <p:sldLayoutId id="2147484252" r:id="rId26"/>
    <p:sldLayoutId id="2147484253" r:id="rId27"/>
    <p:sldLayoutId id="2147484254" r:id="rId28"/>
    <p:sldLayoutId id="2147484255" r:id="rId29"/>
    <p:sldLayoutId id="2147484256" r:id="rId30"/>
    <p:sldLayoutId id="2147484257" r:id="rId31"/>
    <p:sldLayoutId id="2147484258" r:id="rId32"/>
    <p:sldLayoutId id="2147484259" r:id="rId33"/>
    <p:sldLayoutId id="2147484260" r:id="rId34"/>
    <p:sldLayoutId id="2147484261" r:id="rId35"/>
    <p:sldLayoutId id="2147484262" r:id="rId36"/>
    <p:sldLayoutId id="2147484263" r:id="rId37"/>
    <p:sldLayoutId id="2147484264" r:id="rId38"/>
    <p:sldLayoutId id="2147484265" r:id="rId39"/>
    <p:sldLayoutId id="2147484266" r:id="rId40"/>
    <p:sldLayoutId id="2147484267" r:id="rId41"/>
    <p:sldLayoutId id="2147484268" r:id="rId42"/>
    <p:sldLayoutId id="2147484269" r:id="rId43"/>
    <p:sldLayoutId id="2147484270" r:id="rId44"/>
    <p:sldLayoutId id="2147484271" r:id="rId45"/>
    <p:sldLayoutId id="2147484272" r:id="rId46"/>
    <p:sldLayoutId id="2147484273" r:id="rId47"/>
    <p:sldLayoutId id="2147484274" r:id="rId48"/>
    <p:sldLayoutId id="2147484275" r:id="rId49"/>
    <p:sldLayoutId id="2147484276" r:id="rId50"/>
    <p:sldLayoutId id="2147484277" r:id="rId51"/>
    <p:sldLayoutId id="2147484278" r:id="rId52"/>
    <p:sldLayoutId id="2147484279" r:id="rId53"/>
    <p:sldLayoutId id="2147484280" r:id="rId54"/>
    <p:sldLayoutId id="2147484281" r:id="rId55"/>
    <p:sldLayoutId id="2147484282" r:id="rId56"/>
    <p:sldLayoutId id="2147484283" r:id="rId57"/>
    <p:sldLayoutId id="2147484284" r:id="rId58"/>
    <p:sldLayoutId id="2147484285" r:id="rId59"/>
    <p:sldLayoutId id="2147484286" r:id="rId60"/>
    <p:sldLayoutId id="2147484287" r:id="rId61"/>
    <p:sldLayoutId id="2147484288" r:id="rId62"/>
    <p:sldLayoutId id="2147484289" r:id="rId63"/>
    <p:sldLayoutId id="2147484290" r:id="rId64"/>
    <p:sldLayoutId id="2147484291" r:id="rId65"/>
    <p:sldLayoutId id="2147484292" r:id="rId66"/>
    <p:sldLayoutId id="2147484293" r:id="rId67"/>
    <p:sldLayoutId id="2147484294" r:id="rId68"/>
    <p:sldLayoutId id="2147484295" r:id="rId69"/>
    <p:sldLayoutId id="2147484296" r:id="rId70"/>
    <p:sldLayoutId id="2147484297" r:id="rId71"/>
    <p:sldLayoutId id="2147484298" r:id="rId72"/>
    <p:sldLayoutId id="2147484299" r:id="rId73"/>
    <p:sldLayoutId id="2147484300" r:id="rId74"/>
    <p:sldLayoutId id="2147484301" r:id="rId75"/>
    <p:sldLayoutId id="2147484302" r:id="rId76"/>
    <p:sldLayoutId id="2147484303" r:id="rId77"/>
    <p:sldLayoutId id="2147484304" r:id="rId78"/>
    <p:sldLayoutId id="2147484305" r:id="rId79"/>
    <p:sldLayoutId id="2147484306" r:id="rId80"/>
    <p:sldLayoutId id="2147484307" r:id="rId81"/>
    <p:sldLayoutId id="2147484308" r:id="rId82"/>
    <p:sldLayoutId id="2147484309" r:id="rId83"/>
    <p:sldLayoutId id="2147484310" r:id="rId84"/>
    <p:sldLayoutId id="2147484311" r:id="rId85"/>
    <p:sldLayoutId id="2147484312" r:id="rId86"/>
    <p:sldLayoutId id="2147484313" r:id="rId87"/>
    <p:sldLayoutId id="2147484314" r:id="rId88"/>
    <p:sldLayoutId id="2147484315" r:id="rId8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250.png"/><Relationship Id="rId7" Type="http://schemas.openxmlformats.org/officeDocument/2006/relationships/image" Target="../media/image290.png"/><Relationship Id="rId8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pn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350.png"/><Relationship Id="rId5" Type="http://schemas.openxmlformats.org/officeDocument/2006/relationships/image" Target="../media/image321.png"/><Relationship Id="rId6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0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png"/><Relationship Id="rId3" Type="http://schemas.openxmlformats.org/officeDocument/2006/relationships/image" Target="../media/image320.png"/><Relationship Id="rId4" Type="http://schemas.openxmlformats.org/officeDocument/2006/relationships/image" Target="../media/image380.png"/><Relationship Id="rId5" Type="http://schemas.openxmlformats.org/officeDocument/2006/relationships/image" Target="../media/image42.png"/><Relationship Id="rId6" Type="http://schemas.openxmlformats.org/officeDocument/2006/relationships/image" Target="../media/image430.png"/><Relationship Id="rId7" Type="http://schemas.openxmlformats.org/officeDocument/2006/relationships/image" Target="../media/image440.png"/><Relationship Id="rId8" Type="http://schemas.openxmlformats.org/officeDocument/2006/relationships/image" Target="../media/image19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20.jp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400.png"/><Relationship Id="rId5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4" Type="http://schemas.openxmlformats.org/officeDocument/2006/relationships/image" Target="../media/image591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77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89.png"/><Relationship Id="rId5" Type="http://schemas.openxmlformats.org/officeDocument/2006/relationships/image" Target="../media/image94.png"/><Relationship Id="rId6" Type="http://schemas.openxmlformats.org/officeDocument/2006/relationships/image" Target="../media/image90.png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110.png"/><Relationship Id="rId13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9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27.png"/><Relationship Id="rId5" Type="http://schemas.openxmlformats.org/officeDocument/2006/relationships/image" Target="../media/image660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3.png"/><Relationship Id="rId9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4" Type="http://schemas.openxmlformats.org/officeDocument/2006/relationships/image" Target="../media/image1261.png"/><Relationship Id="rId5" Type="http://schemas.openxmlformats.org/officeDocument/2006/relationships/image" Target="../media/image12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2.png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44.emf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1270.png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0.png"/><Relationship Id="rId3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4" Type="http://schemas.openxmlformats.org/officeDocument/2006/relationships/image" Target="../media/image811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6" Type="http://schemas.openxmlformats.org/officeDocument/2006/relationships/image" Target="../media/image63.jpg"/><Relationship Id="rId7" Type="http://schemas.openxmlformats.org/officeDocument/2006/relationships/image" Target="../media/image64.jpg"/><Relationship Id="rId8" Type="http://schemas.openxmlformats.org/officeDocument/2006/relationships/image" Target="../media/image65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20.png"/><Relationship Id="rId5" Type="http://schemas.openxmlformats.org/officeDocument/2006/relationships/image" Target="../media/image21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30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0.png"/><Relationship Id="rId5" Type="http://schemas.openxmlformats.org/officeDocument/2006/relationships/image" Target="../media/image361.png"/><Relationship Id="rId6" Type="http://schemas.openxmlformats.org/officeDocument/2006/relationships/image" Target="../media/image350.png"/><Relationship Id="rId7" Type="http://schemas.openxmlformats.org/officeDocument/2006/relationships/image" Target="../media/image360.png"/><Relationship Id="rId8" Type="http://schemas.openxmlformats.org/officeDocument/2006/relationships/image" Target="../media/image371.png"/><Relationship Id="rId9" Type="http://schemas.openxmlformats.org/officeDocument/2006/relationships/image" Target="../media/image38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1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6.png"/><Relationship Id="rId3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2325395"/>
            <a:ext cx="87683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章 降维</a:t>
            </a:r>
            <a:endParaRPr lang="en-US" altLang="zh-CN" sz="5400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3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矩阵</a:t>
            </a:r>
            <a:endParaRPr lang="zh-CN" altLang="en-US" dirty="0">
              <a:latin typeface="Noto Sans CJK JP Regular"/>
              <a:cs typeface="Noto Sans CJK JP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1115" y="1226235"/>
                <a:ext cx="1100355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spc="250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zh-CN" altLang="en-US" sz="2400" spc="-2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是一个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i="1" spc="-34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</m:t>
                    </m:r>
                  </m:oMath>
                </a14:m>
                <a:r>
                  <a:rPr lang="zh-CN" altLang="en-US" sz="2400" spc="-34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行</a:t>
                </a:r>
                <a:r>
                  <a:rPr lang="zh-CN" altLang="en-US" sz="2400" spc="-5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en-US" altLang="zh-CN" sz="2400" spc="-5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row</a:t>
                </a:r>
                <a:r>
                  <a:rPr lang="zh-CN" altLang="en-US" sz="2400" spc="-5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r>
                  <a:rPr lang="en-US" altLang="zh-CN" sz="2400" spc="-34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34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列</a:t>
                </a:r>
                <a:r>
                  <a:rPr lang="zh-CN" altLang="en-US" sz="2400" spc="-6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en-US" altLang="zh-CN" sz="2400" spc="-6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column</a:t>
                </a:r>
                <a:r>
                  <a:rPr lang="zh-CN" altLang="en-US" sz="2400" spc="-6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元素排列成的矩形阵列。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</a:t>
                </a:r>
                <a:r>
                  <a:rPr lang="zh-CN" altLang="en-US" sz="2400" spc="-70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阵</a:t>
                </a:r>
                <a:r>
                  <a:rPr lang="en-US" altLang="zh-CN" sz="2400" spc="-70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       </a:t>
                </a:r>
                <a:r>
                  <a:rPr lang="zh-CN" altLang="en-US" sz="2400" spc="-70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元素可以是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</a:t>
                </a: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字、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符</a:t>
                </a: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号或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表达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式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.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15" y="1226235"/>
                <a:ext cx="11003551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886" t="-8824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1116" y="3538463"/>
                <a:ext cx="9090084" cy="90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70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给定矩阵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𝐀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，矩阵</a:t>
                </a:r>
                <a14:m>
                  <m:oMath xmlns:m="http://schemas.openxmlformats.org/officeDocument/2006/math">
                    <m:r>
                      <a:rPr kumimoji="1" lang="en-US" altLang="zh-CN" sz="2400" b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𝐀</m:t>
                    </m:r>
                  </m:oMath>
                </a14:m>
                <a:r>
                  <a:rPr lang="zh-CN" altLang="en-US" sz="2400" spc="-254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秩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是其最大线性无关行</a:t>
                </a:r>
                <a:r>
                  <a:rPr lang="en-US" altLang="zh-CN" sz="2400" spc="-7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或列</a:t>
                </a:r>
                <a:r>
                  <a:rPr lang="en-US" altLang="zh-CN" sz="2400" spc="-7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的数目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60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代表了由行或列向量张成的维度空间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16" y="3538463"/>
                <a:ext cx="9090084" cy="907941"/>
              </a:xfrm>
              <a:prstGeom prst="rect">
                <a:avLst/>
              </a:prstGeom>
              <a:blipFill rotWithShape="0">
                <a:blip r:embed="rId3"/>
                <a:stretch>
                  <a:fillRect l="-1073" t="-5369" b="-2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6619" y="4539252"/>
                <a:ext cx="7058146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en-US" altLang="zh-CN" sz="2600" kern="0" dirty="0" smtClean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 Rank = Column Rank</a:t>
                </a:r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600" b="0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𝑟𝑎𝑛𝑘</m:t>
                    </m:r>
                    <m:r>
                      <a:rPr lang="en-US" altLang="zh-CN" sz="2600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600" b="0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600" b="1" i="0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600" b="0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600" i="1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600" kern="0" dirty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600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𝑟𝑎𝑛𝑘</m:t>
                    </m:r>
                    <m:r>
                      <a:rPr lang="en-US" altLang="zh-CN" sz="2600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sz="2600" b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600" b="1" i="0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𝐁</m:t>
                    </m:r>
                    <m:r>
                      <a:rPr lang="en-US" altLang="zh-CN" sz="2600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600" i="1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𝑟𝑎𝑛𝑘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a:rPr lang="en-US" altLang="zh-CN" sz="2600" b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𝑟𝑎𝑛𝑘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a:rPr lang="en-US" altLang="zh-CN" sz="2600" b="1" i="0" kern="0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𝐁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mr-IN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9" y="4539252"/>
                <a:ext cx="7058146" cy="1292662"/>
              </a:xfrm>
              <a:prstGeom prst="rect">
                <a:avLst/>
              </a:prstGeom>
              <a:blipFill rotWithShape="0"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4"/>
          <p:cNvSpPr txBox="1"/>
          <p:nvPr/>
        </p:nvSpPr>
        <p:spPr>
          <a:xfrm>
            <a:off x="10255757" y="5355132"/>
            <a:ext cx="736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09405E"/>
                </a:solidFill>
                <a:latin typeface="Arial"/>
                <a:cs typeface="Arial"/>
              </a:rPr>
              <a:t>r</a:t>
            </a:r>
            <a:r>
              <a:rPr sz="2000" spc="-120" dirty="0">
                <a:solidFill>
                  <a:srgbClr val="09405E"/>
                </a:solidFill>
                <a:latin typeface="Arial"/>
                <a:cs typeface="Arial"/>
              </a:rPr>
              <a:t>ank=</a:t>
            </a:r>
            <a:r>
              <a:rPr sz="2000" spc="-100" dirty="0">
                <a:solidFill>
                  <a:srgbClr val="09405E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5940" y="6006167"/>
                <a:ext cx="74084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zh-CN" altLang="en-US" sz="2400" spc="250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zh-CN" altLang="en-US" sz="2400" spc="-16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矩阵的</a:t>
                </a:r>
                <a:r>
                  <a:rPr lang="zh-CN" altLang="en-US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迹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：方阵</a:t>
                </a:r>
                <a14:m>
                  <m:oMath xmlns:m="http://schemas.openxmlformats.org/officeDocument/2006/math">
                    <m:r>
                      <a:rPr kumimoji="1" lang="en-US" altLang="zh-CN" sz="2400" b="1">
                        <a:solidFill>
                          <a:srgbClr val="09405E"/>
                        </a:solidFill>
                        <a:latin typeface="Cambria Math" charset="0"/>
                      </a:rPr>
                      <m:t>𝐀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𝑡𝑟</m:t>
                    </m:r>
                    <m:r>
                      <a:rPr lang="en-US" altLang="zh-CN" sz="2400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sz="2400" b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2400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是其对角线上元素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的和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0" y="6006167"/>
                <a:ext cx="740843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069" t="-106579" r="-329" b="-1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888940" y="4515992"/>
                <a:ext cx="3243580" cy="74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0       2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−1    −1    </m:t>
                                </m:r>
                              </m:e>
                              <m:e>
                                <m: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0    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940" y="4515992"/>
                <a:ext cx="3243580" cy="749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902858" y="4487726"/>
                <a:ext cx="1740413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mr-IN" altLang="zh-CN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58" y="4487726"/>
                <a:ext cx="1740413" cy="82496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 txBox="1"/>
          <p:nvPr/>
        </p:nvSpPr>
        <p:spPr>
          <a:xfrm>
            <a:off x="7404765" y="5360972"/>
            <a:ext cx="736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 smtClean="0">
                <a:solidFill>
                  <a:srgbClr val="09405E"/>
                </a:solidFill>
                <a:latin typeface="Arial"/>
                <a:cs typeface="Arial"/>
              </a:rPr>
              <a:t>r</a:t>
            </a:r>
            <a:r>
              <a:rPr sz="2000" spc="-120" dirty="0" smtClean="0">
                <a:solidFill>
                  <a:srgbClr val="09405E"/>
                </a:solidFill>
                <a:latin typeface="Arial"/>
                <a:cs typeface="Arial"/>
              </a:rPr>
              <a:t>ank=</a:t>
            </a:r>
            <a:r>
              <a:rPr lang="en-US" altLang="zh-CN" sz="2000" spc="-100" dirty="0">
                <a:solidFill>
                  <a:srgbClr val="09405E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529818" y="2117533"/>
                <a:ext cx="9817431" cy="1393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𝐀</m:t>
                      </m:r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mr-IN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818" y="2117533"/>
                <a:ext cx="9817431" cy="13934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矩阵乘法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89098" y="1296807"/>
                <a:ext cx="11313042" cy="1624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15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矩阵和矩阵乘法本质上是在做线性变换。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  <a:tab pos="8400415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一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实值矩阵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solidFill>
                          <a:srgbClr val="09405E"/>
                        </a:solidFill>
                        <a:latin typeface="Cambria Math" charset="0"/>
                      </a:rPr>
                      <m:t>𝐀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对应一个线性变换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</m:sSup>
                    <m:r>
                      <a:rPr lang="is-IS" altLang="zh-CN" sz="32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，将向量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𝐱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映射到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结果向量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800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𝐀</m:t>
                        </m:r>
                        <m:r>
                          <a:rPr lang="en-US" altLang="zh-CN" sz="2800" b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𝐱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8" y="1296807"/>
                <a:ext cx="11313042" cy="1624997"/>
              </a:xfrm>
              <a:prstGeom prst="rect">
                <a:avLst/>
              </a:prstGeom>
              <a:blipFill rotWithShape="0">
                <a:blip r:embed="rId2"/>
                <a:stretch>
                  <a:fillRect l="-1131" t="-4135" r="-647" b="-9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7"/>
          <p:cNvSpPr/>
          <p:nvPr/>
        </p:nvSpPr>
        <p:spPr>
          <a:xfrm>
            <a:off x="-17462" y="3429000"/>
            <a:ext cx="12153899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1219736" y="6322518"/>
            <a:ext cx="822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推荐阅读：理解矩阵</a:t>
            </a:r>
            <a:r>
              <a:rPr lang="zh-CN" altLang="en-US" smtClean="0"/>
              <a:t>（孟岩）：https</a:t>
            </a:r>
            <a:r>
              <a:rPr lang="zh-CN" altLang="en-US"/>
              <a:t>://blog.csdn.net/myan/article/details/647511</a:t>
            </a:r>
          </a:p>
        </p:txBody>
      </p:sp>
    </p:spTree>
    <p:extLst>
      <p:ext uri="{BB962C8B-B14F-4D97-AF65-F5344CB8AC3E}">
        <p14:creationId xmlns:p14="http://schemas.microsoft.com/office/powerpoint/2010/main" val="2965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矩阵分解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58778" y="1174443"/>
                <a:ext cx="8774319" cy="11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9105" indent="-446405">
                  <a:lnSpc>
                    <a:spcPct val="100000"/>
                  </a:lnSpc>
                  <a:spcBef>
                    <a:spcPts val="1660"/>
                  </a:spcBef>
                  <a:buFont typeface="Wingdings"/>
                  <a:buChar char="◼"/>
                  <a:tabLst>
                    <a:tab pos="459105" algn="l"/>
                    <a:tab pos="45974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矩阵分解是将一个矩阵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解为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几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个矩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阵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乘</a:t>
                </a:r>
                <a:r>
                  <a:rPr lang="zh-CN" altLang="en-US" sz="2800" spc="-175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法</a:t>
                </a:r>
                <a:endParaRPr lang="zh-CN" altLang="en-US" sz="2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9105" indent="-446405">
                  <a:spcBef>
                    <a:spcPts val="1560"/>
                  </a:spcBef>
                  <a:buFont typeface="Wingdings"/>
                  <a:buChar char="◼"/>
                  <a:tabLst>
                    <a:tab pos="459105" algn="l"/>
                    <a:tab pos="45974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维矩阵的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低秩近似</a:t>
                </a:r>
                <a:r>
                  <a:rPr lang="zh-CN" altLang="en-US" sz="2800" spc="-4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为隐含向量的维数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8" y="1174443"/>
                <a:ext cx="8774319" cy="1196161"/>
              </a:xfrm>
              <a:prstGeom prst="rect">
                <a:avLst/>
              </a:prstGeom>
              <a:blipFill rotWithShape="0">
                <a:blip r:embed="rId2"/>
                <a:stretch>
                  <a:fillRect l="-1529" t="-5612" b="-15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7"/>
          <p:cNvSpPr/>
          <p:nvPr/>
        </p:nvSpPr>
        <p:spPr>
          <a:xfrm>
            <a:off x="1538353" y="2535758"/>
            <a:ext cx="5117627" cy="3865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55004" y="5903878"/>
                <a:ext cx="7794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𝑀</m:t>
                      </m:r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004" y="5903878"/>
                <a:ext cx="77944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30710" y="5861348"/>
                <a:ext cx="84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𝑀</m:t>
                      </m:r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710" y="5861348"/>
                <a:ext cx="84138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15486" y="3407735"/>
                <a:ext cx="81253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486" y="3407735"/>
                <a:ext cx="81253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4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特征分解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0363" y="1235783"/>
                <a:ext cx="11227981" cy="3062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840"/>
                  </a:spcBef>
                </a:pPr>
                <a:r>
                  <a:rPr lang="zh-CN" altLang="en-US" sz="2800" spc="291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zh-CN" altLang="en-US" sz="28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输入</a:t>
                </a:r>
                <a:r>
                  <a:rPr lang="zh-CN" altLang="en-US" sz="28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：方阵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800" b="1" i="1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𝑴</m:t>
                        </m:r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altLang="zh-CN" sz="2800" b="0" i="1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sz="2800" baseline="-1626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3550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特征向量和特征值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kern="0" dirty="0">
                        <a:solidFill>
                          <a:srgbClr val="093F5D"/>
                        </a:solidFill>
                        <a:latin typeface="Cambria Math" charset="0"/>
                      </a:rPr>
                      <m:t>𝐀</m:t>
                    </m:r>
                    <m:r>
                      <a:rPr lang="en-US" altLang="zh-CN" sz="2800" b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𝐯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zh-CN" altLang="en-US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𝜆</m:t>
                    </m:r>
                    <m:r>
                      <a:rPr lang="en-US" altLang="zh-CN" sz="2800" b="1" dirty="0">
                        <a:solidFill>
                          <a:srgbClr val="09405E"/>
                        </a:solidFill>
                        <a:latin typeface="Cambria Math" charset="0"/>
                      </a:rPr>
                      <m:t>𝐯</m:t>
                    </m:r>
                  </m:oMath>
                </a14:m>
                <a:endParaRPr lang="en-US" altLang="zh-CN" sz="2800" b="1" dirty="0" smtClean="0">
                  <a:solidFill>
                    <a:srgbClr val="09405E"/>
                  </a:solidFill>
                  <a:latin typeface="Microsoft YaHei" charset="-122"/>
                </a:endParaRPr>
              </a:p>
              <a:p>
                <a:pPr marL="920750" lvl="1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z="2800" spc="-13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solidFill>
                          <a:srgbClr val="09405E"/>
                        </a:solidFill>
                        <a:latin typeface="Cambria Math" charset="0"/>
                      </a:rPr>
                      <m:t>𝐯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800" b="1" kern="0" dirty="0">
                        <a:solidFill>
                          <a:srgbClr val="093F5D"/>
                        </a:solidFill>
                        <a:latin typeface="Cambria Math" charset="0"/>
                      </a:rPr>
                      <m:t>𝐀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的特征向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量</a:t>
                </a:r>
                <a:r>
                  <a:rPr lang="en-US" altLang="zh-CN" sz="2800" spc="-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	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𝜆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对应的特征值</a:t>
                </a:r>
                <a:r>
                  <a:rPr lang="en-US" altLang="zh-CN" sz="2800" spc="-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800" spc="-14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𝐕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>
                        <a:solidFill>
                          <a:srgbClr val="09405E"/>
                        </a:solidFill>
                        <a:latin typeface="Cambria Math" charset="0"/>
                      </a:rPr>
                      <m:t>𝐕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2800" b="1">
                        <a:solidFill>
                          <a:srgbClr val="09405E"/>
                        </a:solidFill>
                        <a:latin typeface="Cambria Math" charset="0"/>
                      </a:rPr>
                      <m:t>𝐈</m:t>
                    </m:r>
                  </m:oMath>
                </a14:m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3550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3550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分解（对角化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）：</a:t>
                </a:r>
                <a:r>
                  <a:rPr lang="zh-CN" altLang="en-US" sz="2800" spc="-39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𝐀</m:t>
                        </m:r>
                        <m:r>
                          <m:rPr>
                            <m:nor/>
                          </m:rPr>
                          <a:rPr lang="en-US" altLang="zh-CN" sz="2800" b="1" i="0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2800" b="1" spc="-1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𝐕</m:t>
                        </m:r>
                        <m:r>
                          <a:rPr lang="zh-CN" altLang="en-US" sz="2800" b="1" i="0" spc="-10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𝚲</m:t>
                        </m:r>
                        <m:r>
                          <a:rPr lang="en-US" altLang="zh-CN" sz="2800" b="1" i="0" spc="-1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𝐕</m:t>
                        </m:r>
                      </m:e>
                      <m:sup>
                        <m:r>
                          <a:rPr lang="en-US" altLang="zh-CN" sz="2800" i="1" spc="-1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800" spc="-5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20750" lvl="1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b="1" spc="-1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𝐕</m:t>
                    </m:r>
                  </m:oMath>
                </a14:m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矩阵的特征向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量</a:t>
                </a:r>
                <a:r>
                  <a:rPr lang="en-US" altLang="zh-CN" sz="2800" spc="-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800" spc="-15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b="1" spc="-1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𝚺</m:t>
                    </m:r>
                  </m:oMath>
                </a14:m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是由特征值组成的对角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矩阵。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3" y="1235783"/>
                <a:ext cx="11227981" cy="3062377"/>
              </a:xfrm>
              <a:prstGeom prst="rect">
                <a:avLst/>
              </a:prstGeom>
              <a:blipFill rotWithShape="0">
                <a:blip r:embed="rId2"/>
                <a:stretch>
                  <a:fillRect l="-1194" t="-3187" b="-4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56" y="4298160"/>
            <a:ext cx="6267008" cy="2520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48823" y="4298160"/>
                <a:ext cx="50238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0" spc="-1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𝚲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823" y="4298160"/>
                <a:ext cx="50238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1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奇异值分解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52893" y="1270803"/>
                <a:ext cx="9080205" cy="22249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r>
                  <a:rPr lang="zh-CN" altLang="en-US" sz="2800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输入</a:t>
                </a:r>
                <a:r>
                  <a:rPr lang="zh-CN" altLang="en-US" sz="28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8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800" b="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altLang="zh-CN" sz="2800" b="0" i="1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CN" sz="2800" spc="-5" dirty="0" smtClean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endParaRPr lang="en-US" altLang="zh-CN" sz="2800" spc="-5" dirty="0" smtClean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r>
                  <a:rPr lang="zh-CN" altLang="en-US" sz="28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8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SVD</a:t>
                </a:r>
                <a:r>
                  <a:rPr lang="zh-CN" altLang="en-US" sz="28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kern="0" dirty="0">
                        <a:solidFill>
                          <a:srgbClr val="093F5D"/>
                        </a:solidFill>
                        <a:latin typeface="Cambria Math" charset="0"/>
                      </a:rPr>
                      <m:t>𝐀</m:t>
                    </m:r>
                    <m:r>
                      <a:rPr lang="en-US" altLang="zh-CN" sz="2800" i="1" kern="0" dirty="0">
                        <a:solidFill>
                          <a:srgbClr val="093F5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kern="0" dirty="0">
                        <a:solidFill>
                          <a:srgbClr val="093F5D"/>
                        </a:solidFill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altLang="zh-CN" sz="2800" b="1" kern="0" dirty="0" smtClean="0">
                        <a:solidFill>
                          <a:srgbClr val="093F5D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2800" i="1" spc="-5" dirty="0">
                  <a:solidFill>
                    <a:srgbClr val="093E5D"/>
                  </a:solidFill>
                  <a:latin typeface="Cambria Math" charset="0"/>
                  <a:cs typeface="Noto Sans CJK JP Regular"/>
                </a:endParaRPr>
              </a:p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endParaRPr lang="zh-CN" altLang="en-US" sz="2800" spc="-5" dirty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R="5080" algn="r">
                  <a:lnSpc>
                    <a:spcPts val="2055"/>
                  </a:lnSpc>
                </a:pP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3" y="1270803"/>
                <a:ext cx="9080205" cy="2224968"/>
              </a:xfrm>
              <a:prstGeom prst="rect">
                <a:avLst/>
              </a:prstGeom>
              <a:blipFill rotWithShape="0">
                <a:blip r:embed="rId2"/>
                <a:stretch>
                  <a:fillRect l="-1075" t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0"/>
              <p:cNvSpPr txBox="1"/>
              <p:nvPr/>
            </p:nvSpPr>
            <p:spPr>
              <a:xfrm>
                <a:off x="858779" y="2930924"/>
                <a:ext cx="2939704" cy="123161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altLang="zh-CN" sz="2800" b="1" kern="0" dirty="0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mr-IN" altLang="zh-CN" sz="2800" b="0" i="0" kern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sz="2800" b="0" i="1" kern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mr-IN" sz="2800" dirty="0">
                  <a:solidFill>
                    <a:srgbClr val="09405E"/>
                  </a:solidFill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2930924"/>
                <a:ext cx="2939704" cy="12316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8"/>
              <p:cNvSpPr txBox="1"/>
              <p:nvPr/>
            </p:nvSpPr>
            <p:spPr>
              <a:xfrm>
                <a:off x="3664661" y="3299873"/>
                <a:ext cx="3487740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sz="2400" spc="-2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400" spc="-21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奇异值，</a:t>
                </a:r>
                <a14:m>
                  <m:oMath xmlns:m="http://schemas.openxmlformats.org/officeDocument/2006/math"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𝑅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min</m:t>
                    </m:r>
                    <m:r>
                      <a:rPr lang="en-US" altLang="zh-CN" sz="2400" b="0" i="0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lang="en-US" altLang="zh-CN" sz="2400" b="0" i="0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61" y="3299873"/>
                <a:ext cx="3487740" cy="382156"/>
              </a:xfrm>
              <a:prstGeom prst="rect">
                <a:avLst/>
              </a:prstGeom>
              <a:blipFill rotWithShape="0">
                <a:blip r:embed="rId4"/>
                <a:stretch>
                  <a:fillRect l="-4895" t="-20635" b="-4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47256" y="4549519"/>
                <a:ext cx="7002762" cy="97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zh-CN" altLang="en-US" sz="2800" b="1" i="0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、</m:t>
                        </m:r>
                        <m:r>
                          <a:rPr lang="en-US" altLang="zh-CN" sz="2800" b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奇异值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 spc="-5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800" b="0" i="1" spc="-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对应的奇异向量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𝐔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𝑻</m:t>
                        </m:r>
                      </m:sup>
                    </m:sSup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𝐔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𝐈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sSup>
                      <m:sSupPr>
                        <m:ctrlPr>
                          <a:rPr lang="en-US" altLang="zh-CN" sz="2800" i="1" spc="7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800" spc="7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𝐕</m:t>
                        </m:r>
                      </m:e>
                      <m:sup>
                        <m:r>
                          <a:rPr lang="en-US" altLang="zh-CN" sz="2800" b="0" i="1" spc="7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2800" spc="7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𝐕</m:t>
                    </m:r>
                    <m:r>
                      <m:rPr>
                        <m:nor/>
                      </m:rPr>
                      <a:rPr lang="zh-CN" altLang="en-US" sz="2800" spc="-105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spc="-22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m:rPr>
                        <m:nor/>
                      </m:rPr>
                      <a:rPr lang="zh-CN" altLang="en-US" sz="2800" spc="-125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spc="-57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𝐈</m:t>
                    </m:r>
                    <m:r>
                      <m:rPr>
                        <m:nor/>
                      </m:rPr>
                      <a:rPr lang="zh-CN" altLang="en-US" sz="2800" b="0" i="0" spc="-570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    </m:t>
                    </m:r>
                    <m:r>
                      <m:rPr>
                        <m:nor/>
                      </m:rPr>
                      <a:rPr lang="en-US" altLang="zh-CN" sz="2800" b="0" i="0" spc="-570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: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𝐔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spc="7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𝐕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是正交矩阵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56" y="4549519"/>
                <a:ext cx="7002762" cy="979114"/>
              </a:xfrm>
              <a:prstGeom prst="rect">
                <a:avLst/>
              </a:prstGeom>
              <a:blipFill rotWithShape="0">
                <a:blip r:embed="rId5"/>
                <a:stretch>
                  <a:fillRect t="-4348" b="-16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535469" y="1831863"/>
                <a:ext cx="44037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469" y="1831863"/>
                <a:ext cx="44037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876844" y="1356690"/>
                <a:ext cx="3516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844" y="1356690"/>
                <a:ext cx="35163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718" y="1058875"/>
            <a:ext cx="5360482" cy="1944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341483" y="1800242"/>
                <a:ext cx="3946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kern="0" dirty="0">
                          <a:solidFill>
                            <a:srgbClr val="093F5D"/>
                          </a:solidFill>
                          <a:latin typeface="Cambria Math" charset="0"/>
                        </a:rPr>
                        <m:t>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483" y="1800242"/>
                <a:ext cx="3946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152401" y="2691451"/>
                <a:ext cx="81560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𝐀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401" y="2691451"/>
                <a:ext cx="81560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782187" y="2697860"/>
                <a:ext cx="83151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0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𝐔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187" y="2697860"/>
                <a:ext cx="831510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9748987" y="2726400"/>
                <a:ext cx="7816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mr-IN" altLang="zh-CN" b="1" kern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87" y="2726400"/>
                <a:ext cx="78162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1010244" y="2725184"/>
                <a:ext cx="753348" cy="3793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1" kern="0" dirty="0">
                              <a:solidFill>
                                <a:srgbClr val="093F5D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244" y="2725184"/>
                <a:ext cx="753348" cy="3793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341483" y="945936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483" y="945936"/>
                <a:ext cx="41152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1084247" y="971970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247" y="971970"/>
                <a:ext cx="41152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9675628" y="2333105"/>
            <a:ext cx="1020725" cy="291803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1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奇异值向量的含义</a:t>
            </a:r>
            <a:endParaRPr lang="zh-CN" altLang="en-US" dirty="0">
              <a:latin typeface="Noto Sans CJK JP Regular"/>
              <a:cs typeface="Noto Sans CJK JP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89098" y="1242177"/>
                <a:ext cx="6465681" cy="1159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9105" indent="-446405">
                  <a:lnSpc>
                    <a:spcPct val="100000"/>
                  </a:lnSpc>
                  <a:spcBef>
                    <a:spcPts val="1655"/>
                  </a:spcBef>
                  <a:buFont typeface="Wingdings"/>
                  <a:buChar char="◼"/>
                  <a:tabLst>
                    <a:tab pos="459105" algn="l"/>
                    <a:tab pos="459740" algn="l"/>
                  </a:tabLst>
                </a:pPr>
                <a14:m>
                  <m:oMath xmlns:m="http://schemas.openxmlformats.org/officeDocument/2006/math">
                    <m:r>
                      <a:rPr lang="en-US" altLang="zh-CN" sz="2800" b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𝐔</m:t>
                    </m:r>
                    <m:r>
                      <a:rPr lang="en-US" altLang="zh-CN" sz="2800" b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800" b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𝐕</m:t>
                    </m:r>
                    <m:r>
                      <a:rPr lang="en-US" altLang="zh-CN" sz="2800" b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800" b="1" spc="-2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的每个列或行代表一个方</a:t>
                </a:r>
                <a:r>
                  <a:rPr lang="zh-CN" altLang="en-US" sz="2800" spc="-175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向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9105" indent="-446405">
                  <a:lnSpc>
                    <a:spcPct val="100000"/>
                  </a:lnSpc>
                  <a:spcBef>
                    <a:spcPts val="1560"/>
                  </a:spcBef>
                  <a:buFont typeface="Wingdings"/>
                  <a:buChar char="◼"/>
                  <a:tabLst>
                    <a:tab pos="459105" algn="l"/>
                    <a:tab pos="459740" algn="l"/>
                  </a:tabLst>
                </a:pPr>
                <a:r>
                  <a:rPr lang="zh-CN" altLang="en-US" sz="28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列</a:t>
                </a:r>
                <a:r>
                  <a:rPr lang="en-US" altLang="zh-CN" sz="2800" spc="-8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行</a:t>
                </a:r>
                <a:r>
                  <a:rPr lang="en-US" altLang="zh-CN" sz="2800" spc="-8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之间相互正交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8" y="1242177"/>
                <a:ext cx="6465681" cy="1159292"/>
              </a:xfrm>
              <a:prstGeom prst="rect">
                <a:avLst/>
              </a:prstGeom>
              <a:blipFill rotWithShape="0">
                <a:blip r:embed="rId2"/>
                <a:stretch>
                  <a:fillRect l="-1979" t="-5789" b="-1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89098" y="2596633"/>
                <a:ext cx="11465835" cy="546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459105" algn="l"/>
                  </a:tabLst>
                </a:pPr>
                <a:r>
                  <a:rPr lang="zh-CN" altLang="en-US" sz="2800" spc="272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果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我们把</a:t>
                </a:r>
                <a14:m>
                  <m:oMath xmlns:m="http://schemas.openxmlformats.org/officeDocument/2006/math">
                    <m:r>
                      <a:rPr lang="zh-CN" altLang="en-US" sz="2800" i="1" spc="-65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𝚺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奇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异值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降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序排</a:t>
                </a:r>
                <a:r>
                  <a:rPr lang="zh-CN" altLang="en-US" sz="2800" spc="-2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列</a:t>
                </a:r>
                <a:r>
                  <a:rPr lang="en-US" altLang="zh-CN" sz="2800" spc="-7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800" spc="-15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并且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𝐔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𝐕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800" spc="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</m:ctrlPr>
                      </m:sSubPr>
                      <m:e>
                        <m:r>
                          <a:rPr lang="en-US" altLang="zh-CN" sz="2800" b="1" i="0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𝐮</m:t>
                        </m:r>
                      </m:e>
                      <m:sub>
                        <m:r>
                          <a:rPr lang="en-US" altLang="zh-CN" sz="28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8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</m:ctrlPr>
                      </m:sSubSupPr>
                      <m:e>
                        <m:r>
                          <a:rPr lang="en-US" altLang="zh-CN" sz="2800" b="0" i="1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(</m:t>
                        </m:r>
                        <m:r>
                          <a:rPr lang="en-US" altLang="zh-CN" sz="2800" b="1" i="0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𝐯</m:t>
                        </m:r>
                      </m:e>
                      <m:sub>
                        <m:r>
                          <a:rPr lang="en-US" altLang="zh-CN" sz="28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𝑇</m:t>
                        </m:r>
                      </m:sup>
                    </m:sSubSup>
                    <m:r>
                      <a:rPr lang="en-US" altLang="zh-CN" sz="2800" b="0" i="1" spc="-5" smtClean="0">
                        <a:solidFill>
                          <a:srgbClr val="093E5D"/>
                        </a:solidFill>
                        <a:latin typeface="Cambria Math" charset="0"/>
                        <a:cs typeface="Noto Sans CJK JP Regular"/>
                      </a:rPr>
                      <m:t>)</m:t>
                    </m:r>
                  </m:oMath>
                </a14:m>
                <a:r>
                  <a:rPr lang="zh-CN" altLang="en-US" sz="2800" spc="-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也</a:t>
                </a:r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相应</a:t>
                </a:r>
                <a:r>
                  <a:rPr lang="zh-CN" altLang="en-US" sz="28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调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整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8" y="2596633"/>
                <a:ext cx="11465835" cy="546753"/>
              </a:xfrm>
              <a:prstGeom prst="rect">
                <a:avLst/>
              </a:prstGeom>
              <a:blipFill rotWithShape="0">
                <a:blip r:embed="rId3"/>
                <a:stretch>
                  <a:fillRect l="-957" t="-13333" b="-3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58778" y="3380478"/>
                <a:ext cx="7164231" cy="1410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69900" indent="-457200">
                  <a:lnSpc>
                    <a:spcPct val="100000"/>
                  </a:lnSpc>
                  <a:spcBef>
                    <a:spcPts val="95"/>
                  </a:spcBef>
                  <a:buClr>
                    <a:srgbClr val="09405E"/>
                  </a:buClr>
                  <a:buFont typeface="Arial"/>
                  <a:buChar char="•"/>
                  <a:tabLst>
                    <a:tab pos="469900" algn="l"/>
                    <a:tab pos="4705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0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𝐮</m:t>
                        </m:r>
                      </m:e>
                      <m:sub>
                        <m:r>
                          <a:rPr lang="en-US" altLang="zh-CN" sz="2800" b="0" i="1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spc="165" baseline="-21241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代表最大能量的方向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9900" indent="-457200">
                  <a:lnSpc>
                    <a:spcPct val="100000"/>
                  </a:lnSpc>
                  <a:spcBef>
                    <a:spcPts val="95"/>
                  </a:spcBef>
                  <a:buClr>
                    <a:srgbClr val="09405E"/>
                  </a:buClr>
                  <a:buFont typeface="Arial"/>
                  <a:buChar char="•"/>
                  <a:tabLst>
                    <a:tab pos="469900" algn="l"/>
                    <a:tab pos="4705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2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0" spc="-2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𝐮</m:t>
                        </m:r>
                      </m:e>
                      <m:sub>
                        <m:r>
                          <a:rPr lang="en-US" altLang="zh-CN" sz="2800" b="0" i="1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52" baseline="-21241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𝐮</m:t>
                        </m:r>
                      </m:e>
                      <m:sub>
                        <m:r>
                          <a:rPr lang="en-US" altLang="zh-CN" sz="2800" b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正交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的能量最大的方向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9900" indent="-457200">
                  <a:lnSpc>
                    <a:spcPct val="100000"/>
                  </a:lnSpc>
                  <a:spcBef>
                    <a:spcPts val="95"/>
                  </a:spcBef>
                  <a:buClr>
                    <a:srgbClr val="09405E"/>
                  </a:buClr>
                  <a:buFont typeface="Arial"/>
                  <a:buChar char="•"/>
                  <a:tabLst>
                    <a:tab pos="469900" algn="l"/>
                    <a:tab pos="4705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2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0" spc="-2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𝐮</m:t>
                        </m:r>
                      </m:e>
                      <m:sub>
                        <m:r>
                          <a:rPr lang="en-US" altLang="zh-CN" sz="2800" b="0" i="1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pc="-2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0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𝐮</m:t>
                        </m:r>
                      </m:e>
                      <m:sub>
                        <m:r>
                          <a:rPr lang="en-US" altLang="zh-CN" sz="2800" b="1" i="0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zh-CN" altLang="en-US" sz="2800" spc="-2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𝐮</m:t>
                        </m:r>
                      </m:e>
                      <m:sub>
                        <m:r>
                          <a:rPr lang="en-US" altLang="zh-CN" sz="2800" b="1" i="1" spc="-2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交的能量最大的方向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8" y="3380478"/>
                <a:ext cx="7164231" cy="1410643"/>
              </a:xfrm>
              <a:prstGeom prst="rect">
                <a:avLst/>
              </a:prstGeom>
              <a:blipFill rotWithShape="0">
                <a:blip r:embed="rId4"/>
                <a:stretch>
                  <a:fillRect t="-4762" b="-1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5"/>
          <p:cNvSpPr/>
          <p:nvPr/>
        </p:nvSpPr>
        <p:spPr>
          <a:xfrm>
            <a:off x="8023009" y="3143386"/>
            <a:ext cx="3509771" cy="3339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2"/>
              <p:cNvSpPr txBox="1">
                <a:spLocks/>
              </p:cNvSpPr>
              <p:nvPr/>
            </p:nvSpPr>
            <p:spPr>
              <a:xfrm>
                <a:off x="8726984" y="1370417"/>
                <a:ext cx="2526200" cy="4514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2pPr>
                <a:lvl3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3pPr>
                <a:lvl4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4pPr>
                <a:lvl5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mr-IN" altLang="zh-CN" sz="2800" b="1" kern="0" spc="280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𝐀</m:t>
                      </m:r>
                      <m:r>
                        <m:rPr>
                          <m:nor/>
                        </m:rPr>
                        <a:rPr lang="mr-IN" altLang="zh-CN" sz="2800" b="1" kern="0" spc="280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 = </m:t>
                      </m:r>
                      <m:r>
                        <m:rPr>
                          <m:nor/>
                        </m:rPr>
                        <a:rPr lang="zh-CN" altLang="en-US" sz="2800" b="1" kern="0" spc="-655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  </m:t>
                      </m:r>
                      <m:r>
                        <m:rPr>
                          <m:nor/>
                        </m:rPr>
                        <a:rPr lang="mr-IN" altLang="zh-CN" sz="2800" b="1" kern="0" spc="165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800" b="1" kern="0" spc="165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𝚺</m:t>
                      </m:r>
                      <m:sSup>
                        <m:sSupPr>
                          <m:ctrlPr>
                            <a:rPr lang="mr-IN" altLang="zh-CN" sz="2800" b="1" i="1" kern="0" spc="165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altLang="zh-CN" sz="2800" b="1" i="1" kern="0" spc="165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DejaVu Sans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800" b="1" i="1" kern="0" spc="165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DejaVu Sans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mr-IN" sz="2800" b="1" kern="0" baseline="2777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9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984" y="1370417"/>
                <a:ext cx="2526200" cy="4514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66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634390" y="1747770"/>
            <a:ext cx="4398661" cy="3362459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>
                <a:solidFill>
                  <a:srgbClr val="7E7E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3200" spc="-5" dirty="0">
              <a:solidFill>
                <a:srgbClr val="7E7E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>
                <a:solidFill>
                  <a:srgbClr val="7E7E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降维算法</a:t>
            </a:r>
            <a:endParaRPr lang="en-US" sz="3200" spc="-5" dirty="0">
              <a:solidFill>
                <a:srgbClr val="7E7E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预备知识</a:t>
            </a:r>
            <a:endParaRPr lang="en-US" sz="3200" spc="-5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线性模型</a:t>
            </a:r>
            <a:endParaRPr lang="en-US" sz="3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rgbClr val="7E7E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非线性模型</a:t>
            </a:r>
            <a:endParaRPr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1601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 smtClean="0">
                <a:latin typeface="Noto Sans CJK JP Regular"/>
                <a:cs typeface="Noto Sans CJK JP Regular"/>
              </a:rPr>
              <a:t>最简单的降维：随机投影择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82736" y="1297000"/>
                <a:ext cx="8482046" cy="4076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spc="2505" dirty="0" smtClean="0">
                    <a:solidFill>
                      <a:srgbClr val="006FC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随机投影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：随机生成一个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sz="2800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×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的矩阵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𝑾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空间向量</a:t>
                </a:r>
                <a14:m>
                  <m:oMath xmlns:m="http://schemas.openxmlformats.org/officeDocument/2006/math">
                    <m:r>
                      <a:rPr kumimoji="1" lang="en-US" altLang="zh-CN" sz="2800" b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𝐱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投影为一致随机的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维空间中的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向量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乘以系数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r>
                  <a:rPr lang="zh-CN" altLang="en-US" sz="2800" dirty="0"/>
                  <a:t>是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为了保证</a:t>
                </a:r>
                <a14:m>
                  <m:oMath xmlns:m="http://schemas.openxmlformats.org/officeDocument/2006/math">
                    <m:r>
                      <a:rPr kumimoji="1" lang="zh-CN" altLang="en-US" sz="28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kumimoji="1"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1"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kumimoji="1"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a:rPr kumimoji="1"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𝑾</m:t>
                        </m:r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6" y="1297000"/>
                <a:ext cx="8482046" cy="4076693"/>
              </a:xfrm>
              <a:prstGeom prst="rect">
                <a:avLst/>
              </a:prstGeom>
              <a:blipFill rotWithShape="0">
                <a:blip r:embed="rId3"/>
                <a:stretch>
                  <a:fillRect l="-1510" t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25"/>
          <p:cNvSpPr txBox="1"/>
          <p:nvPr/>
        </p:nvSpPr>
        <p:spPr>
          <a:xfrm>
            <a:off x="7253591" y="2520369"/>
            <a:ext cx="4779561" cy="330219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spc="-10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(Johnson-Lindestrauss </a:t>
            </a:r>
            <a:r>
              <a:rPr sz="1800" spc="-17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(JL) </a:t>
            </a:r>
            <a:r>
              <a:rPr sz="1800" spc="-7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embedding</a:t>
            </a:r>
            <a:r>
              <a:rPr sz="1800" spc="-229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1800" spc="-7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lemma)</a:t>
            </a:r>
            <a:endParaRPr sz="1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320" y="5464232"/>
            <a:ext cx="8473355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232535" algn="r">
              <a:lnSpc>
                <a:spcPts val="1535"/>
              </a:lnSpc>
              <a:spcBef>
                <a:spcPts val="120"/>
              </a:spcBef>
            </a:pP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ts val="2855"/>
              </a:lnSpc>
            </a:pPr>
            <a:r>
              <a:rPr lang="zh-CN" altLang="en-US" sz="2400" spc="251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400" spc="-15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15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Pros</a:t>
            </a:r>
            <a:r>
              <a:rPr lang="en-US" altLang="zh-CN" sz="24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spc="-1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</a:t>
            </a: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</a:t>
            </a:r>
            <a:r>
              <a:rPr lang="en-US" altLang="zh-CN" sz="2400" spc="-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4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流行</a:t>
            </a:r>
            <a:r>
              <a:rPr lang="en-US" altLang="zh-CN" sz="2400" spc="-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4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具有较好泛化性能（不止</a:t>
            </a: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近似距离</a:t>
            </a:r>
            <a:r>
              <a:rPr lang="en-US" altLang="zh-CN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7320" y="6146886"/>
            <a:ext cx="11928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</a:pPr>
            <a:r>
              <a:rPr lang="zh-CN" altLang="en-US" sz="2400" spc="250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400" spc="-15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185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Cons</a:t>
            </a:r>
            <a:r>
              <a:rPr lang="en-US" altLang="zh-CN" sz="2400" spc="-18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spc="-1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精度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保证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407767" y="2920589"/>
                <a:ext cx="3303574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000" i="1" spc="20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维空间中的</a:t>
                </a:r>
                <a14:m>
                  <m:oMath xmlns:m="http://schemas.openxmlformats.org/officeDocument/2006/math">
                    <m:r>
                      <a:rPr lang="en-US" altLang="zh-CN" sz="2000" b="0" i="1" spc="2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个点可以近似等距地嵌入到一个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0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0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spc="75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zh-CN" sz="20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𝑂</m:t>
                    </m:r>
                    <m:r>
                      <a:rPr lang="en-US" altLang="zh-CN" sz="20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20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𝑙𝑜𝑔𝑁</m:t>
                    </m:r>
                    <m:r>
                      <a:rPr lang="en-US" altLang="zh-CN" sz="20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67" y="2920589"/>
                <a:ext cx="3303574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1845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75888" y="2836657"/>
                <a:ext cx="1895775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 spc="7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spc="7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400" i="1" spc="75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𝑾</m:t>
                      </m:r>
                      <m:r>
                        <a:rPr kumimoji="1" lang="en-US" altLang="zh-CN" sz="24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888" y="2836657"/>
                <a:ext cx="1895775" cy="11835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7"/>
            <a:ext cx="9792288" cy="521229"/>
          </a:xfrm>
        </p:spPr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多维缩放</a:t>
            </a:r>
            <a:r>
              <a:rPr lang="en-US" altLang="zh-CN" spc="14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Multiple Dimensional Scaling</a:t>
            </a:r>
            <a:r>
              <a:rPr lang="en-US" altLang="zh-CN" spc="-5" dirty="0" smtClean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pc="-5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-5" dirty="0" smtClean="0">
                <a:latin typeface="Microsoft YaHei" charset="-122"/>
                <a:ea typeface="Microsoft YaHei" charset="-122"/>
                <a:cs typeface="Microsoft YaHei" charset="-122"/>
              </a:rPr>
              <a:t>MDS</a:t>
            </a:r>
            <a:r>
              <a:rPr lang="en-US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pc="-5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9888" y="1132565"/>
            <a:ext cx="11379199" cy="454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9105" indent="-446405">
              <a:lnSpc>
                <a:spcPct val="100000"/>
              </a:lnSpc>
              <a:spcBef>
                <a:spcPts val="1710"/>
              </a:spcBef>
              <a:buFont typeface="Wingdings"/>
              <a:buChar char="◼"/>
              <a:tabLst>
                <a:tab pos="459105" algn="l"/>
                <a:tab pos="459740" algn="l"/>
              </a:tabLst>
            </a:pP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问题形式化</a:t>
            </a:r>
            <a:r>
              <a:rPr lang="en-US" altLang="zh-CN" sz="2800" spc="-3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6305" lvl="1" indent="-446405">
              <a:spcBef>
                <a:spcPts val="1710"/>
              </a:spcBef>
              <a:buFont typeface="Wingdings" charset="2"/>
              <a:buChar char="l"/>
              <a:tabLst>
                <a:tab pos="459105" algn="l"/>
                <a:tab pos="459740" algn="l"/>
              </a:tabLst>
            </a:pPr>
            <a:r>
              <a:rPr lang="zh-CN" altLang="en-US" sz="28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给定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空间中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任意两个点的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</a:t>
            </a:r>
            <a:r>
              <a:rPr lang="en-US" altLang="zh-CN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点的精确坐标和维度</a:t>
            </a:r>
            <a:r>
              <a:rPr lang="zh-CN" altLang="en-US" sz="28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是未知的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800" dirty="0">
              <a:solidFill>
                <a:srgbClr val="093E5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6305" lvl="1" indent="-446405">
              <a:spcBef>
                <a:spcPts val="1710"/>
              </a:spcBef>
              <a:buFont typeface="Wingdings" charset="2"/>
              <a:buChar char="l"/>
              <a:tabLst>
                <a:tab pos="459105" algn="l"/>
                <a:tab pos="459740" algn="l"/>
              </a:tabLst>
            </a:pP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我们希望将这些点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嵌入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到一个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低维的空间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中，使得新的空间中点对之间</a:t>
            </a:r>
            <a:r>
              <a:rPr lang="zh-CN" altLang="en-US" sz="28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的距离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和原始空间中的距离尽可能</a:t>
            </a:r>
            <a:r>
              <a:rPr lang="zh-CN" altLang="en-US" sz="28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接近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 marL="459105" marR="5080" indent="-446405">
              <a:lnSpc>
                <a:spcPts val="4680"/>
              </a:lnSpc>
              <a:spcBef>
                <a:spcPts val="375"/>
              </a:spcBef>
              <a:buFont typeface="Wingdings"/>
              <a:buChar char="◼"/>
              <a:tabLst>
                <a:tab pos="459105" algn="l"/>
                <a:tab pos="459740" algn="l"/>
              </a:tabLst>
            </a:pP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显然，投影到低维空间的形式不是唯一的，原因是低维空间的点</a:t>
            </a:r>
            <a:r>
              <a:rPr lang="zh-CN" altLang="en-US" sz="28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经过平移</a:t>
            </a:r>
            <a:r>
              <a:rPr lang="en-US" altLang="zh-CN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(translation),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旋转</a:t>
            </a:r>
            <a:r>
              <a:rPr lang="en-US" altLang="zh-CN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(rotation)</a:t>
            </a:r>
            <a:r>
              <a:rPr lang="zh-CN" altLang="en-US" sz="28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和镜像 </a:t>
            </a:r>
            <a:r>
              <a:rPr lang="en-US" altLang="zh-CN" sz="28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reflection)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后，点对之间的距离</a:t>
            </a:r>
            <a:r>
              <a:rPr lang="zh-CN" altLang="en-US" sz="28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不变。</a:t>
            </a:r>
            <a:endParaRPr lang="zh-CN" altLang="en-US" sz="2800" dirty="0">
              <a:solidFill>
                <a:srgbClr val="093E5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5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绘制地图（城市嵌入）</a:t>
            </a:r>
            <a:endParaRPr lang="zh-CN" altLang="en-US" dirty="0"/>
          </a:p>
        </p:txBody>
      </p:sp>
      <p:sp>
        <p:nvSpPr>
          <p:cNvPr id="11" name="object 7"/>
          <p:cNvSpPr txBox="1"/>
          <p:nvPr/>
        </p:nvSpPr>
        <p:spPr>
          <a:xfrm>
            <a:off x="701749" y="5660337"/>
            <a:ext cx="492715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在平面坐标上据此标出这</a:t>
            </a:r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个城市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之间的相对位置，使之尽可能接近表中的距离数据</a:t>
            </a:r>
            <a:endParaRPr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7618394" y="4230393"/>
            <a:ext cx="358832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美国十个城市之间的飞行</a:t>
            </a:r>
            <a:r>
              <a:rPr lang="zh-CN" altLang="en-US" sz="20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</a:t>
            </a:r>
            <a:endParaRPr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26" name="Picture 2" descr="https://img-blog.csdn.net/201803040537409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07" y="1852232"/>
            <a:ext cx="6488213" cy="21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-blog.csdn.net/201803030452224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3" y="1767534"/>
            <a:ext cx="5145438" cy="389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g-blog.csdn.net/201803030359066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40" y="1351295"/>
            <a:ext cx="5629275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634390" y="1594222"/>
            <a:ext cx="4398661" cy="3362459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降维算法</a:t>
            </a:r>
            <a:endParaRPr lang="en-US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预备知识</a:t>
            </a:r>
            <a:endParaRPr lang="en-US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线性模型</a:t>
            </a:r>
            <a:endParaRPr lang="en-US" sz="3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非线性模型</a:t>
            </a:r>
            <a:endParaRPr sz="3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1067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pc="2725" dirty="0" smtClean="0">
                    <a:solidFill>
                      <a:srgbClr val="093E5D"/>
                    </a:solidFill>
                  </a:rPr>
                  <a:t>◼</a:t>
                </a:r>
                <a:r>
                  <a:rPr lang="zh-CN" altLang="en-US" dirty="0" smtClean="0"/>
                  <a:t>令矩阵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 charset="0"/>
                            <a:cs typeface="Segoe UI" panose="020B0502040204020203" pitchFamily="34" charset="0"/>
                          </a:rPr>
                          <m:t>𝐙</m:t>
                        </m:r>
                        <m:r>
                          <a:rPr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CN" i="1" dirty="0">
                            <a:latin typeface="Cambria Math" charset="0"/>
                            <a:cs typeface="Segoe UI" panose="020B0502040204020203" pitchFamily="34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  <a:cs typeface="Segoe UI" panose="020B0502040204020203" pitchFamily="34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/>
                            <a:cs typeface="Segoe UI" panose="020B0502040204020203" pitchFamily="34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charset="0"/>
                            <a:cs typeface="Segoe UI" panose="020B0502040204020203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表示所有样本点在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/>
                  <a:t>维</a:t>
                </a:r>
                <a:r>
                  <a:rPr lang="zh-CN" altLang="en-US" dirty="0"/>
                  <a:t>（低维）</a:t>
                </a:r>
                <a:r>
                  <a:rPr lang="zh-CN" altLang="en-US" dirty="0" smtClean="0"/>
                  <a:t>空间中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表示</a:t>
                </a:r>
                <a:endParaRPr lang="en-US" altLang="zh-CN" spc="2725" dirty="0">
                  <a:solidFill>
                    <a:srgbClr val="093E5D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093E5D"/>
                    </a:solidFill>
                  </a:rPr>
                  <a:t>基本思想：</a:t>
                </a:r>
                <a:r>
                  <a:rPr lang="zh-CN" altLang="en-US" spc="-210" dirty="0" smtClean="0">
                    <a:solidFill>
                      <a:srgbClr val="093E5D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093E5D"/>
                    </a:solidFill>
                  </a:rPr>
                  <a:t>空间</a:t>
                </a:r>
                <a:r>
                  <a:rPr lang="zh-CN" altLang="en-US" dirty="0">
                    <a:solidFill>
                      <a:srgbClr val="093E5D"/>
                    </a:solidFill>
                  </a:rPr>
                  <a:t>的欧式距离等</a:t>
                </a:r>
                <a:r>
                  <a:rPr lang="zh-CN" altLang="en-US" spc="-15" dirty="0">
                    <a:solidFill>
                      <a:srgbClr val="093E5D"/>
                    </a:solidFill>
                  </a:rPr>
                  <a:t>于</a:t>
                </a:r>
                <a:r>
                  <a:rPr lang="zh-CN" altLang="en-US" dirty="0">
                    <a:solidFill>
                      <a:srgbClr val="093E5D"/>
                    </a:solidFill>
                  </a:rPr>
                  <a:t>原始</a:t>
                </a:r>
                <a:r>
                  <a:rPr lang="zh-CN" altLang="en-US" spc="-15" dirty="0">
                    <a:solidFill>
                      <a:srgbClr val="093E5D"/>
                    </a:solidFill>
                  </a:rPr>
                  <a:t>空</a:t>
                </a:r>
                <a:r>
                  <a:rPr lang="zh-CN" altLang="en-US" dirty="0">
                    <a:solidFill>
                      <a:srgbClr val="093E5D"/>
                    </a:solidFill>
                  </a:rPr>
                  <a:t>间的</a:t>
                </a:r>
                <a:r>
                  <a:rPr lang="zh-CN" altLang="en-US" spc="-15" dirty="0">
                    <a:solidFill>
                      <a:srgbClr val="093E5D"/>
                    </a:solidFill>
                  </a:rPr>
                  <a:t>欧</a:t>
                </a:r>
                <a:r>
                  <a:rPr lang="zh-CN" altLang="en-US" dirty="0">
                    <a:solidFill>
                      <a:srgbClr val="093E5D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rgbClr val="093E5D"/>
                    </a:solidFill>
                  </a:rPr>
                  <a:t>距离</a:t>
                </a:r>
                <a:r>
                  <a:rPr lang="zh-CN" altLang="en-US" spc="-80" dirty="0">
                    <a:solidFill>
                      <a:srgbClr val="093E5D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093E5D"/>
                    </a:solidFill>
                  </a:rPr>
                  <a:t>例</a:t>
                </a:r>
                <a:r>
                  <a:rPr lang="zh-CN" altLang="en-US" spc="-1035" dirty="0" smtClean="0">
                    <a:solidFill>
                      <a:srgbClr val="093E5D"/>
                    </a:solidFill>
                  </a:rPr>
                  <a:t>如</a:t>
                </a:r>
                <a:r>
                  <a:rPr lang="en-US" altLang="zh-CN" dirty="0" smtClean="0">
                    <a:solidFill>
                      <a:srgbClr val="093F5D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093F5D"/>
                          </a:solidFill>
                          <a:latin typeface="Cambria Math" charset="0"/>
                        </a:rPr>
                        <m:t> =</m:t>
                      </m:r>
                      <m:r>
                        <a:rPr lang="en-US" altLang="zh-CN" b="0" i="1" smtClean="0">
                          <a:solidFill>
                            <a:srgbClr val="093F5D"/>
                          </a:solidFill>
                          <a:latin typeface="Cambria Math" charset="0"/>
                        </a:rPr>
                        <m:t>𝑑𝑖𝑠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93F5D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093F5D"/>
                          </a:solidFill>
                          <a:latin typeface="Cambria Math" charset="0"/>
                        </a:rPr>
                        <m:t>𝑑𝑖𝑠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93F5D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b="0" dirty="0" smtClean="0">
                  <a:solidFill>
                    <a:srgbClr val="093F5D"/>
                  </a:solidFill>
                </a:endParaRPr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r>
                  <a:rPr lang="zh-CN" altLang="en-US" dirty="0" smtClean="0">
                    <a:solidFill>
                      <a:srgbClr val="093F5D"/>
                    </a:solidFill>
                  </a:rPr>
                  <a:t>     如何计算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𝐳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093F5D"/>
                    </a:solidFill>
                  </a:rPr>
                  <a:t>?</a:t>
                </a:r>
                <a:endParaRPr lang="en-US" altLang="zh-CN" dirty="0">
                  <a:solidFill>
                    <a:srgbClr val="093F5D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600" dirty="0">
                <a:latin typeface="Microsoft YaHei" charset="-122"/>
                <a:ea typeface="Microsoft YaHei" charset="-122"/>
                <a:cs typeface="Microsoft YaHei" charset="-122"/>
              </a:rPr>
              <a:t>MDS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的形式化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8779" y="4593264"/>
            <a:ext cx="9412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高维空间点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两两之间的距离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矩阵尽可能地接近低维空间的距离矩阵。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问题看起来也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有点像矩阵近似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问题？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是矩阵近似问题，就可以用我们的老朋友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SVD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来得到。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4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99493" cy="5237271"/>
              </a:xfrm>
            </p:spPr>
            <p:txBody>
              <a:bodyPr/>
              <a:lstStyle/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r>
                  <a:rPr lang="zh-CN" altLang="en-US" dirty="0" smtClean="0"/>
                  <a:t>不失</a:t>
                </a:r>
                <a:r>
                  <a:rPr lang="zh-CN" altLang="en-US" dirty="0"/>
                  <a:t>一般性，我们假设低维空间</a:t>
                </a:r>
                <a:r>
                  <a:rPr lang="zh-CN" altLang="en-US" dirty="0" smtClean="0"/>
                  <a:t>中的样本是</a:t>
                </a:r>
                <a:r>
                  <a:rPr lang="zh-CN" altLang="en-US" dirty="0"/>
                  <a:t>中心化的，</a:t>
                </a:r>
                <a:r>
                  <a:rPr lang="zh-CN" altLang="en-US" dirty="0" smtClean="0"/>
                  <a:t>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altLang="zh-CN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CN" altLang="en-US" dirty="0" smtClean="0">
                    <a:solidFill>
                      <a:srgbClr val="093F5D"/>
                    </a:solidFill>
                  </a:rPr>
                  <a:t>。</a:t>
                </a:r>
                <a:endParaRPr lang="en-US" altLang="zh-CN" dirty="0" smtClean="0">
                  <a:solidFill>
                    <a:srgbClr val="093F5D"/>
                  </a:solidFill>
                </a:endParaRPr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93F5D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093F5D"/>
                    </a:solidFill>
                  </a:rPr>
                  <a:t>，所以：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solidFill>
                          <a:srgbClr val="093F5D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charset="0"/>
                      </a:rPr>
                      <m:t>−2</m:t>
                    </m:r>
                    <m:sSubSup>
                      <m:sSubSupPr>
                        <m:ctrlPr>
                          <a:rPr lang="en-US" altLang="zh-CN" sz="2400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2400" b="1" dirty="0">
                            <a:latin typeface="Cambria Math" charset="0"/>
                            <a:cs typeface="Times New Roman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zh-CN" sz="2400" i="1" dirty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 dirty="0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93F5D"/>
                    </a:solidFill>
                  </a:rPr>
                  <a:t>。</a:t>
                </a:r>
                <a:endParaRPr lang="en-US" altLang="zh-CN" dirty="0" smtClean="0">
                  <a:solidFill>
                    <a:srgbClr val="093F5D"/>
                  </a:solidFill>
                </a:endParaRPr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r>
                  <a:rPr lang="zh-CN" altLang="en-US" dirty="0" smtClean="0"/>
                  <a:t>对上述等式两边</a:t>
                </a:r>
                <a:r>
                  <a:rPr lang="zh-CN" altLang="en-US" dirty="0"/>
                  <a:t>求和</a:t>
                </a:r>
                <a:endParaRPr lang="en-US" altLang="zh-CN" dirty="0">
                  <a:solidFill>
                    <a:srgbClr val="093F5D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99493" cy="5237271"/>
              </a:xfrm>
              <a:blipFill rotWithShape="0">
                <a:blip r:embed="rId2"/>
                <a:stretch>
                  <a:fillRect l="-917" r="-4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600" dirty="0">
                <a:latin typeface="Microsoft YaHei" charset="-122"/>
                <a:ea typeface="Microsoft YaHei" charset="-122"/>
                <a:cs typeface="Microsoft YaHei" charset="-122"/>
              </a:rPr>
              <a:t>MDS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的形式化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58779" y="3579936"/>
                <a:ext cx="6892656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3579936"/>
                <a:ext cx="6892656" cy="974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411197" y="5719338"/>
                <a:ext cx="3932230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197" y="5719338"/>
                <a:ext cx="3932230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05804" y="4649637"/>
                <a:ext cx="6123728" cy="1338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lim>
                      </m:limLow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04" y="4649637"/>
                <a:ext cx="6123728" cy="1338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0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99493" cy="5237271"/>
          </a:xfrm>
        </p:spPr>
        <p:txBody>
          <a:bodyPr/>
          <a:lstStyle/>
          <a:p>
            <a:pPr marL="20638" indent="-20638">
              <a:buFont typeface="Wingdings" charset="2"/>
              <a:buChar char="n"/>
              <a:tabLst>
                <a:tab pos="290513" algn="l"/>
              </a:tabLst>
            </a:pPr>
            <a:r>
              <a:rPr lang="zh-CN" altLang="en-US" dirty="0" smtClean="0">
                <a:solidFill>
                  <a:srgbClr val="093F5D"/>
                </a:solidFill>
              </a:rPr>
              <a:t>类似的，得到</a:t>
            </a:r>
            <a:endParaRPr lang="en-US" altLang="zh-CN" dirty="0">
              <a:solidFill>
                <a:srgbClr val="093F5D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600" dirty="0">
                <a:latin typeface="Microsoft YaHei" charset="-122"/>
                <a:ea typeface="Microsoft YaHei" charset="-122"/>
                <a:cs typeface="Microsoft YaHei" charset="-122"/>
              </a:rPr>
              <a:t>MDS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的形式化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57454" y="1973793"/>
                <a:ext cx="4755340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4" y="1973793"/>
                <a:ext cx="4755340" cy="84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41364" y="2959626"/>
                <a:ext cx="4809842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64" y="2959626"/>
                <a:ext cx="4809842" cy="8900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5272" y="4030024"/>
                <a:ext cx="11163505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𝐳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𝑁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2" y="4030024"/>
                <a:ext cx="11163505" cy="9221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09931" y="5244494"/>
                <a:ext cx="2529987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=2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31" y="5244494"/>
                <a:ext cx="2529987" cy="848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5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99493" cy="5237271"/>
          </a:xfrm>
        </p:spPr>
        <p:txBody>
          <a:bodyPr/>
          <a:lstStyle/>
          <a:p>
            <a:pPr marL="20638" indent="-20638">
              <a:buFont typeface="Wingdings" charset="2"/>
              <a:buChar char="n"/>
              <a:tabLst>
                <a:tab pos="290513" algn="l"/>
              </a:tabLst>
            </a:pPr>
            <a:endParaRPr lang="en-US" altLang="zh-CN" dirty="0">
              <a:solidFill>
                <a:srgbClr val="093F5D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600" dirty="0">
                <a:latin typeface="Microsoft YaHei" charset="-122"/>
                <a:ea typeface="Microsoft YaHei" charset="-122"/>
                <a:cs typeface="Microsoft YaHei" charset="-122"/>
              </a:rPr>
              <a:t>MDS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的形式化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30237" y="2111380"/>
                <a:ext cx="4755340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2111380"/>
                <a:ext cx="4755340" cy="84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75735" y="3218670"/>
                <a:ext cx="4809842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5" y="3218670"/>
                <a:ext cx="4809842" cy="8900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30237" y="4400028"/>
                <a:ext cx="4757392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4400028"/>
                <a:ext cx="4757392" cy="8900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 bwMode="auto">
          <a:xfrm>
            <a:off x="6058418" y="1854916"/>
            <a:ext cx="0" cy="4635795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09405E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933312" y="2111380"/>
                <a:ext cx="5091457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312" y="2111380"/>
                <a:ext cx="5091457" cy="848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892454" y="3189256"/>
                <a:ext cx="5212324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54" y="3189256"/>
                <a:ext cx="5212324" cy="890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45788" y="4400028"/>
                <a:ext cx="5024196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788" y="4400028"/>
                <a:ext cx="5024196" cy="8900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99493" cy="5237271"/>
          </a:xfrm>
        </p:spPr>
        <p:txBody>
          <a:bodyPr/>
          <a:lstStyle/>
          <a:p>
            <a:pPr marL="20638" indent="-20638">
              <a:buFont typeface="Wingdings" charset="2"/>
              <a:buChar char="n"/>
              <a:tabLst>
                <a:tab pos="290513" algn="l"/>
              </a:tabLst>
            </a:pPr>
            <a:endParaRPr lang="en-US" altLang="zh-CN" dirty="0">
              <a:solidFill>
                <a:srgbClr val="093F5D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600" dirty="0">
                <a:latin typeface="Microsoft YaHei" charset="-122"/>
                <a:ea typeface="Microsoft YaHei" charset="-122"/>
                <a:cs typeface="Microsoft YaHei" charset="-122"/>
              </a:rPr>
              <a:t>MDS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的形式化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5" name="直线连接符 4"/>
          <p:cNvCxnSpPr/>
          <p:nvPr/>
        </p:nvCxnSpPr>
        <p:spPr bwMode="auto">
          <a:xfrm>
            <a:off x="6058418" y="1854916"/>
            <a:ext cx="0" cy="4635795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09405E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933312" y="2111380"/>
                <a:ext cx="4244239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312" y="2111380"/>
                <a:ext cx="4244239" cy="84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45788" y="4400028"/>
                <a:ext cx="5024196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788" y="4400028"/>
                <a:ext cx="5024196" cy="8900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86952" y="2111380"/>
                <a:ext cx="5091457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52" y="2111380"/>
                <a:ext cx="5091457" cy="84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46094" y="3189256"/>
                <a:ext cx="5212324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94" y="3189256"/>
                <a:ext cx="5212324" cy="8900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99428" y="4400028"/>
                <a:ext cx="5024196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8" y="4400028"/>
                <a:ext cx="5024196" cy="890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933312" y="3326733"/>
                <a:ext cx="4337982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312" y="3326733"/>
                <a:ext cx="4337982" cy="8900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9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定义内积</a:t>
                </a:r>
                <a:r>
                  <a:rPr lang="zh-CN" altLang="en-US" dirty="0" smtClean="0"/>
                  <a:t>矩阵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𝐙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b="1" i="0" dirty="0" smtClean="0">
                            <a:latin typeface="Cambria Math" charset="0"/>
                            <a:cs typeface="Times New Roman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sz="2600" dirty="0" smtClean="0">
                    <a:latin typeface="Times New Roman" pitchFamily="18" charset="0"/>
                    <a:cs typeface="Times New Roman" pitchFamily="18" charset="0"/>
                  </a:rPr>
                  <a:t>用</a:t>
                </a:r>
                <a:r>
                  <a:rPr lang="en-US" altLang="zh-CN" sz="2600" b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zh-CN" altLang="en-US" sz="2600" dirty="0" smtClean="0">
                    <a:latin typeface="Times New Roman" pitchFamily="18" charset="0"/>
                    <a:cs typeface="Times New Roman" pitchFamily="18" charset="0"/>
                  </a:rPr>
                  <a:t>表示</a:t>
                </a:r>
                <a:r>
                  <a:rPr lang="en-US" altLang="zh-CN" sz="26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altLang="zh-CN" sz="26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zh-CN" sz="26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推导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54369" y="3094066"/>
                <a:ext cx="10481046" cy="3803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 indent="-45085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𝐳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𝐳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</m:e>
                          </m:nary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𝐳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</m:e>
                          </m:nary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1"/>
                                        </m:r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369" y="3094066"/>
                <a:ext cx="10481046" cy="38034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20295" y="1913104"/>
                <a:ext cx="8027646" cy="54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rgbClr val="093F5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−2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0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95" y="1913104"/>
                <a:ext cx="8027646" cy="5465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751485" y="1840753"/>
                <a:ext cx="3413755" cy="1659685"/>
              </a:xfrm>
              <a:prstGeom prst="rect">
                <a:avLst/>
              </a:prstGeom>
              <a:ln w="25400">
                <a:solidFill>
                  <a:srgbClr val="09405E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6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16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600" dirty="0" smtClean="0">
                  <a:solidFill>
                    <a:srgbClr val="09405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600" dirty="0" smtClean="0">
                  <a:solidFill>
                    <a:srgbClr val="09405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16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485" y="1840753"/>
                <a:ext cx="3413755" cy="16596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5400">
                <a:solidFill>
                  <a:srgbClr val="0940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03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</m:e>
                        </m:nary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mr-IN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mr-IN" altLang="zh-C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用矩阵表示：</a:t>
                </a:r>
                <a:r>
                  <a:rPr lang="en-US" altLang="zh-CN" b="1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  <a:cs typeface="Times New Roman" pitchFamily="18" charset="0"/>
                      </a:rPr>
                      <m:t>𝐁</m:t>
                    </m:r>
                    <m:r>
                      <a:rPr lang="en-US" altLang="zh-CN" b="1" i="0" dirty="0" smtClean="0">
                        <a:latin typeface="Cambria Math" charset="0"/>
                        <a:cs typeface="Times New Roman" pitchFamily="18" charset="0"/>
                      </a:rPr>
                      <m:t>=−</m:t>
                    </m:r>
                    <m:f>
                      <m:fPr>
                        <m:ctrlPr>
                          <a:rPr lang="mr-IN" altLang="zh-CN" b="1" i="1" dirty="0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charset="0"/>
                            <a:cs typeface="Times New Roman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charset="0"/>
                            <a:cs typeface="Times New Roman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𝐉𝐃𝐉</m:t>
                    </m:r>
                  </m:oMath>
                </a14:m>
                <a:r>
                  <a:rPr lang="zh-CN" altLang="en-US" b="1" dirty="0" smtClean="0">
                    <a:latin typeface="Cambria Math" charset="0"/>
                    <a:ea typeface="Cambria Math" charset="0"/>
                    <a:cs typeface="Cambria Math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𝐉</m:t>
                    </m:r>
                    <m:r>
                      <a:rPr lang="en-US" altLang="zh-CN" b="1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𝐈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altLang="zh-C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r>
                      <a:rPr lang="en-US" altLang="zh-CN" b="1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𝐞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𝐞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 smtClean="0"/>
                  <a:t>为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中心化矩阵</a:t>
                </a:r>
                <a:r>
                  <a:rPr lang="zh-CN" alt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，</a:t>
                </a:r>
                <a:r>
                  <a:rPr lang="en-US" altLang="zh-CN" b="1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𝐞</m:t>
                    </m:r>
                    <m:r>
                      <a:rPr lang="en-US" altLang="zh-CN" b="1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CN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1,1,…,1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𝐃𝐉</m:t>
                    </m:r>
                  </m:oMath>
                </a14:m>
                <a:r>
                  <a:rPr lang="zh-CN" altLang="en-US" dirty="0"/>
                  <a:t>为从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𝐃</m:t>
                    </m:r>
                  </m:oMath>
                </a14:m>
                <a:r>
                  <a:rPr lang="zh-CN" altLang="en-US" dirty="0"/>
                  <a:t>中的每个元素里减去列均值，</a:t>
                </a:r>
                <a:r>
                  <a:rPr lang="en-US" altLang="zh-CN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𝐉𝐃𝐉</m:t>
                    </m:r>
                  </m:oMath>
                </a14:m>
                <a:r>
                  <a:rPr lang="zh-CN" altLang="en-US" dirty="0"/>
                  <a:t>的作用就是在此基础上再减去行均值，</a:t>
                </a:r>
                <a:r>
                  <a:rPr lang="zh-CN" altLang="en-US" dirty="0" smtClean="0"/>
                  <a:t>因此中心化矩阵的</a:t>
                </a:r>
                <a:r>
                  <a:rPr lang="zh-CN" altLang="en-US" dirty="0"/>
                  <a:t>作用就是把</a:t>
                </a:r>
                <a:r>
                  <a:rPr lang="zh-CN" altLang="en-US" dirty="0" smtClean="0"/>
                  <a:t>元素的</a:t>
                </a:r>
                <a:r>
                  <a:rPr lang="zh-CN" altLang="en-US" dirty="0"/>
                  <a:t>中心平移到坐标原点。</a:t>
                </a:r>
              </a:p>
              <a:p>
                <a:pPr lvl="1"/>
                <a:r>
                  <a:rPr lang="zh-CN" altLang="en-US" sz="2800" dirty="0" smtClean="0"/>
                  <a:t> 中心化过程</a:t>
                </a:r>
                <a:r>
                  <a:rPr lang="zh-CN" altLang="en-US" sz="2800" dirty="0"/>
                  <a:t>相当于平移，并不会改变低维度点之间的距离。</a:t>
                </a:r>
                <a:endParaRPr lang="en-US" altLang="zh-CN" sz="28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推导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8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833" y="1147763"/>
                <a:ext cx="11355572" cy="5237271"/>
              </a:xfrm>
            </p:spPr>
            <p:txBody>
              <a:bodyPr/>
              <a:lstStyle/>
              <a:p>
                <a:r>
                  <a:rPr kumimoji="1" lang="zh-CN" altLang="en-US" sz="2400" dirty="0" smtClean="0"/>
                  <a:t> 对矩阵</a:t>
                </a:r>
                <a14:m>
                  <m:oMath xmlns:m="http://schemas.openxmlformats.org/officeDocument/2006/math">
                    <m:r>
                      <a:rPr kumimoji="1" lang="en-US" altLang="zh-CN" sz="2400" b="1" i="0" dirty="0" smtClean="0">
                        <a:latin typeface="Cambria Math" charset="0"/>
                      </a:rPr>
                      <m:t>𝐀</m:t>
                    </m:r>
                  </m:oMath>
                </a14:m>
                <a:r>
                  <a:rPr kumimoji="1" lang="zh-CN" altLang="en-US" sz="2400" dirty="0" smtClean="0"/>
                  <a:t>，</a:t>
                </a:r>
                <a:endParaRPr kumimoji="1" lang="en-US" altLang="zh-CN" sz="2400" dirty="0" smtClean="0"/>
              </a:p>
              <a:p>
                <a:endParaRPr kumimoji="1" lang="en-US" altLang="zh-CN" sz="2400" dirty="0"/>
              </a:p>
              <a:p>
                <a:endParaRPr kumimoji="1" lang="en-US" altLang="zh-CN" sz="2400" dirty="0" smtClean="0"/>
              </a:p>
              <a:p>
                <a:endParaRPr kumimoji="1" lang="en-US" altLang="zh-CN" sz="2400" dirty="0"/>
              </a:p>
              <a:p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类似的，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sz="2400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i="1" dirty="0"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altLang="zh-CN" sz="2400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𝐞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𝐞</m:t>
                        </m:r>
                      </m:e>
                      <m:sup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400" b="1" dirty="0">
                        <a:latin typeface="Cambria Math" charset="0"/>
                      </a:rPr>
                      <m:t>𝐀</m:t>
                    </m:r>
                  </m:oMath>
                </a14:m>
                <a:r>
                  <a:rPr kumimoji="1" lang="zh-CN" altLang="en-US" sz="2400" dirty="0" smtClean="0"/>
                  <a:t>的</a:t>
                </a:r>
                <a:r>
                  <a:rPr lang="zh-CN" altLang="en-US" sz="240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列</a:t>
                </a:r>
                <a:r>
                  <a:rPr lang="zh-CN" altLang="en-US" sz="2400" dirty="0" smtClean="0"/>
                  <a:t>的</a:t>
                </a:r>
                <a:r>
                  <a:rPr lang="zh-CN" altLang="en-US" sz="2400" dirty="0"/>
                  <a:t>每个元素都是</a:t>
                </a:r>
                <a14:m>
                  <m:oMath xmlns:m="http://schemas.openxmlformats.org/officeDocument/2006/math">
                    <m:r>
                      <a:rPr kumimoji="1" lang="en-US" altLang="zh-CN" sz="2400" b="1" dirty="0">
                        <a:latin typeface="Cambria Math" charset="0"/>
                      </a:rPr>
                      <m:t>𝐀</m:t>
                    </m:r>
                  </m:oMath>
                </a14:m>
                <a:r>
                  <a:rPr lang="zh-CN" altLang="en-US" sz="2400" dirty="0"/>
                  <a:t>中第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列</a:t>
                </a:r>
                <a:r>
                  <a:rPr lang="zh-CN" altLang="en-US" sz="2400" dirty="0" smtClean="0"/>
                  <a:t>的均值。</a:t>
                </a:r>
                <a:endParaRPr lang="en-US" altLang="zh-CN" sz="2400" dirty="0"/>
              </a:p>
              <a:p>
                <a:r>
                  <a:rPr lang="zh-CN" altLang="en-US" sz="2400" dirty="0" smtClean="0"/>
                  <a:t>因此定义中心化矩阵：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𝐉</m:t>
                    </m:r>
                    <m:r>
                      <a:rPr lang="en-US" altLang="zh-CN" sz="2400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𝐈</m:t>
                        </m:r>
                      </m:e>
                      <m:sub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sz="24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r>
                      <a:rPr lang="en-US" altLang="zh-CN" sz="2400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𝐞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𝐞</m:t>
                        </m:r>
                      </m:e>
                      <m:sup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𝐃𝐉</m:t>
                    </m:r>
                  </m:oMath>
                </a14:m>
                <a:r>
                  <a:rPr lang="zh-CN" altLang="en-US" sz="2400" dirty="0" smtClean="0"/>
                  <a:t>为从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𝐃</m:t>
                    </m:r>
                  </m:oMath>
                </a14:m>
                <a:r>
                  <a:rPr lang="zh-CN" altLang="en-US" sz="2400" dirty="0" smtClean="0"/>
                  <a:t>中</a:t>
                </a:r>
                <a:r>
                  <a:rPr lang="zh-CN" altLang="en-US" sz="2400" dirty="0"/>
                  <a:t>的每个元素里减去列</a:t>
                </a:r>
                <a:r>
                  <a:rPr lang="zh-CN" altLang="en-US" sz="2400" dirty="0" smtClean="0"/>
                  <a:t>均值，</a:t>
                </a:r>
                <a:r>
                  <a:rPr lang="en-US" altLang="zh-CN" sz="2400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𝐉𝐃𝐉</m:t>
                    </m:r>
                  </m:oMath>
                </a14:m>
                <a:r>
                  <a:rPr lang="zh-CN" altLang="en-US" sz="2400" dirty="0"/>
                  <a:t>的作用就是在此基础上</a:t>
                </a:r>
                <a:r>
                  <a:rPr lang="zh-CN" altLang="en-US" sz="2400" dirty="0" smtClean="0"/>
                  <a:t>再减去行</a:t>
                </a:r>
                <a:r>
                  <a:rPr lang="zh-CN" altLang="en-US" sz="2400" dirty="0"/>
                  <a:t>均值，因此中心化矩阵的作用就是把元素分布的中心平移到坐标</a:t>
                </a:r>
                <a:r>
                  <a:rPr lang="zh-CN" altLang="en-US" sz="2400" dirty="0" smtClean="0"/>
                  <a:t>原点。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833" y="1147763"/>
                <a:ext cx="11355572" cy="5237271"/>
              </a:xfrm>
              <a:blipFill rotWithShape="0">
                <a:blip r:embed="rId2"/>
                <a:stretch>
                  <a:fillRect l="-751" r="-268" b="-6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中心化矩阵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211524" y="1454542"/>
                <a:ext cx="11794126" cy="2540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2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2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zh-CN" sz="2200" b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𝐀</m:t>
                      </m:r>
                      <m:r>
                        <a:rPr lang="en-US" altLang="zh-CN" sz="2200" b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𝐞</m:t>
                      </m:r>
                      <m:sSup>
                        <m:sSupPr>
                          <m:ctrlPr>
                            <a:rPr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200" b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𝐞</m:t>
                          </m:r>
                        </m:e>
                        <m:sup>
                          <m:r>
                            <a:rPr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2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zh-CN" sz="22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2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2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2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2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524" y="1454542"/>
                <a:ext cx="11794126" cy="25404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238906" y="1085210"/>
                <a:ext cx="399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行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的每个元素都是</a:t>
                </a:r>
                <a14:m>
                  <m:oMath xmlns:m="http://schemas.openxmlformats.org/officeDocument/2006/math">
                    <m:r>
                      <a:rPr kumimoji="1" lang="en-US" altLang="zh-CN" b="1" dirty="0">
                        <a:solidFill>
                          <a:srgbClr val="09405E"/>
                        </a:solidFill>
                        <a:latin typeface="Cambria Math" charset="0"/>
                      </a:rPr>
                      <m:t>𝐀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行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的均值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06" y="1085210"/>
                <a:ext cx="39949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0" t="-8197" r="-30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46088" indent="-446088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做特征值分解</a:t>
                </a:r>
                <a:r>
                  <a:rPr lang="zh-CN" altLang="en-US" dirty="0"/>
                  <a:t>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latin typeface="Cambria Math"/>
                      </a:rPr>
                      <m:t>𝐁</m:t>
                    </m:r>
                    <m:r>
                      <a:rPr lang="en-US" altLang="zh-CN" sz="3200" b="0" i="1" smtClean="0">
                        <a:latin typeface="Cambria Math"/>
                      </a:rPr>
                      <m:t>=</m:t>
                    </m:r>
                    <m:r>
                      <a:rPr lang="en-US" altLang="zh-CN" sz="3200" b="1" i="0" smtClean="0">
                        <a:latin typeface="Cambria Math"/>
                      </a:rPr>
                      <m:t>𝐕</m:t>
                    </m:r>
                    <m:r>
                      <a:rPr lang="en-US" altLang="zh-CN" sz="32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𝚲</m:t>
                    </m:r>
                    <m:sSup>
                      <m:sSupPr>
                        <m:ctrlPr>
                          <a:rPr lang="ar-AE" altLang="zh-CN" sz="3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3200" b="1" i="0" smtClean="0">
                            <a:latin typeface="Cambria Math"/>
                          </a:rPr>
                          <m:t>𝐕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600" dirty="0"/>
              </a:p>
              <a:p>
                <a:pPr marL="0" indent="0">
                  <a:buNone/>
                </a:pPr>
                <a:r>
                  <a:rPr lang="en-US" altLang="zh-CN" sz="2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6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𝚲</m:t>
                    </m:r>
                    <m:r>
                      <a:rPr lang="ar-AE" altLang="zh-CN" sz="2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latin typeface="Cambria Math"/>
                      </a:rPr>
                      <m:t>𝑑𝑖𝑎𝑔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600" b="0" i="1" smtClean="0">
                                <a:latin typeface="Cambria Math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600" i="1">
                                <a:latin typeface="Cambria Math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/>
                          </a:rPr>
                          <m:t>……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600" i="1">
                                <a:latin typeface="Cambria Math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zh-CN" altLang="en-US" sz="2600" b="0" i="0" smtClean="0">
                        <a:latin typeface="Cambria Math" charset="0"/>
                      </a:rPr>
                      <m:t>，</m:t>
                    </m:r>
                    <m:sSub>
                      <m:sSubPr>
                        <m:ctrlPr>
                          <a:rPr lang="en-US" altLang="zh-CN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600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sz="2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altLang="zh-CN" sz="2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600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sz="2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&gt;</m:t>
                    </m:r>
                    <m:r>
                      <a:rPr lang="en-US" altLang="zh-CN" sz="2600" i="1">
                        <a:latin typeface="Cambria Math"/>
                      </a:rPr>
                      <m:t>……</m:t>
                    </m:r>
                    <m:sSub>
                      <m:sSubPr>
                        <m:ctrlPr>
                          <a:rPr lang="en-US" altLang="zh-CN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600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&gt;</m:t>
                    </m:r>
                    <m:r>
                      <a:rPr lang="en-US" altLang="zh-CN" sz="2600" b="0" i="1" smtClean="0">
                        <a:latin typeface="Cambria Math"/>
                      </a:rPr>
                      <m:t>0</m:t>
                    </m:r>
                  </m:oMath>
                </a14:m>
                <a:endParaRPr lang="en-US" altLang="zh-CN" sz="2600" b="0" dirty="0"/>
              </a:p>
              <a:p>
                <a:pPr marL="0" indent="0">
                  <a:buNone/>
                </a:pPr>
                <a:r>
                  <a:rPr lang="en-US" altLang="zh-CN" sz="2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/>
                      </a:rPr>
                      <m:t>𝐕</m:t>
                    </m:r>
                  </m:oMath>
                </a14:m>
                <a:r>
                  <a:rPr lang="zh-CN" altLang="en-US" sz="2600" dirty="0" smtClean="0"/>
                  <a:t>是对应的特征向量组成的矩阵，则</a:t>
                </a:r>
                <a:endParaRPr lang="en-US" altLang="zh-CN" sz="2600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>
                          <a:latin typeface="Cambria Math"/>
                        </a:rPr>
                        <m:t>𝐙</m:t>
                      </m:r>
                      <m:r>
                        <a:rPr lang="en-US" altLang="zh-CN" sz="3200" b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𝚲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zh-CN" sz="3200" b="1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smtClean="0">
                                  <a:latin typeface="Cambria Math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3200" b="1" i="1" smtClean="0">
                                  <a:latin typeface="Cambria Math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sz="3200" b="1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b="1">
                              <a:latin typeface="Cambria Math"/>
                            </a:rPr>
                            <m:t>𝐕</m:t>
                          </m:r>
                        </m:e>
                        <m:sup>
                          <m:r>
                            <a:rPr lang="en-US" altLang="zh-CN" sz="3200" b="0" i="1" dirty="0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1" dirty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zh-CN" sz="3200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b="0" i="1" dirty="0" smtClean="0">
                              <a:latin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3200" b="0" i="1" dirty="0" smtClean="0">
                              <a:latin typeface="Cambria Math" charset="0"/>
                            </a:rPr>
                            <m:t>𝐷</m:t>
                          </m:r>
                          <m:r>
                            <a:rPr lang="en-US" altLang="zh-CN" sz="3200" b="0" i="1" dirty="0">
                              <a:latin typeface="Cambria Math"/>
                            </a:rPr>
                            <m:t>×</m:t>
                          </m:r>
                          <m:r>
                            <a:rPr lang="en-US" altLang="zh-CN" sz="3200" b="0" i="1" dirty="0" smtClean="0">
                              <a:latin typeface="Cambria Math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sz="2600" i="1" dirty="0">
                  <a:latin typeface="Cambria Math"/>
                </a:endParaRPr>
              </a:p>
              <a:p>
                <a:pPr marL="446088" indent="-446088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实际上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我们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charset="0"/>
                        <a:cs typeface="Times New Roman" panose="02020603050405020304" pitchFamily="18" charset="0"/>
                      </a:rPr>
                      <m:t>使用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charset="0"/>
                        <a:cs typeface="Times New Roman" panose="02020603050405020304" pitchFamily="18" charset="0"/>
                      </a:rPr>
                      <m:t>值</m:t>
                    </m:r>
                    <m:r>
                      <a:rPr lang="zh-CN" altLang="en-US" i="1" dirty="0" smtClean="0">
                        <a:latin typeface="Cambria Math" charset="0"/>
                        <a:cs typeface="Times New Roman" panose="02020603050405020304" pitchFamily="18" charset="0"/>
                      </a:rPr>
                      <m:t>矩阵</m:t>
                    </m:r>
                    <m:r>
                      <a:rPr lang="zh-CN" altLang="en-US" b="0" i="1" dirty="0" smtClean="0"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ar-AE" altLang="zh-C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𝚲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𝑑𝑖𝑎𝑔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……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sSup>
                          <m:sSupPr>
                            <m:ctrlPr>
                              <a:rPr lang="el-GR" altLang="zh-C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‘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MDS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13482" y="5399764"/>
                <a:ext cx="4252639" cy="721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0" dirty="0" smtClean="0">
                          <a:solidFill>
                            <a:srgbClr val="09405E"/>
                          </a:solidFill>
                          <a:latin typeface="Cambria Math"/>
                          <a:cs typeface="Segoe UI" panose="020B0502040204020203" pitchFamily="34" charset="0"/>
                        </a:rPr>
                        <m:t>𝐙</m:t>
                      </m:r>
                      <m:r>
                        <a:rPr lang="en-US" altLang="zh-CN" sz="3600" i="1" dirty="0" smtClean="0">
                          <a:solidFill>
                            <a:srgbClr val="09405E"/>
                          </a:solidFill>
                          <a:latin typeface="Cambria Math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sz="3600" b="1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𝚲</m:t>
                              </m:r>
                            </m:e>
                          </m:acc>
                        </m:e>
                        <m:sup>
                          <m:r>
                            <a:rPr lang="en-US" altLang="zh-CN" sz="3600" b="0" i="1" dirty="0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1/2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sz="36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b="1" i="0" dirty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𝐕</m:t>
                              </m:r>
                            </m:e>
                          </m:acc>
                        </m:e>
                        <m:sup>
                          <m:r>
                            <a:rPr lang="en-US" altLang="zh-CN" sz="3600" i="1" dirty="0">
                              <a:solidFill>
                                <a:srgbClr val="09405E"/>
                              </a:solidFill>
                              <a:latin typeface="Cambria Math"/>
                              <a:cs typeface="Segoe UI" panose="020B0502040204020203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altLang="zh-CN" sz="3600" i="1" dirty="0">
                          <a:solidFill>
                            <a:srgbClr val="09405E"/>
                          </a:solidFill>
                          <a:latin typeface="Cambria Math"/>
                          <a:cs typeface="Segoe UI" panose="020B0502040204020203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3600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CN" sz="3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36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6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3600" b="0" i="1" dirty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3600" i="1" dirty="0">
                              <a:solidFill>
                                <a:srgbClr val="09405E"/>
                              </a:solidFill>
                              <a:latin typeface="Cambria Math"/>
                              <a:cs typeface="Segoe UI" panose="020B0502040204020203" pitchFamily="34" charset="0"/>
                            </a:rPr>
                            <m:t>×</m:t>
                          </m:r>
                          <m:r>
                            <a:rPr lang="en-US" altLang="zh-CN" sz="3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CN" altLang="en-US" sz="2600" i="1" dirty="0">
                  <a:solidFill>
                    <a:srgbClr val="09405E"/>
                  </a:solidFill>
                  <a:latin typeface="Cambria Math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482" y="5399764"/>
                <a:ext cx="4252639" cy="7219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71903" cy="52372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 smtClean="0"/>
                  <a:t>输入</a:t>
                </a:r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距离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charset="0"/>
                      </a:rPr>
                      <m:t>矩阵</m:t>
                    </m:r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r>
                      <a:rPr lang="en-US" altLang="zh-CN" b="1" i="0" smtClean="0">
                        <a:latin typeface="Cambria Math"/>
                      </a:rPr>
                      <m:t>𝐃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 smtClean="0"/>
                  <a:t>低维空间的维数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算法过程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/>
                  <a:t>计算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sz="2800" b="0" i="0" smtClean="0">
                        <a:latin typeface="Cambria Math" charset="0"/>
                      </a:rPr>
                      <m:t>, </m:t>
                    </m:r>
                    <m:f>
                      <m:f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i="1">
                            <a:latin typeface="Cambria Math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800" b="0" i="1" smtClean="0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latin typeface="Cambria Math" charset="0"/>
                      </a:rPr>
                      <m:t>计算</m:t>
                    </m:r>
                    <m:r>
                      <a:rPr lang="en-US" altLang="zh-CN" sz="2800" b="1" i="0" smtClean="0">
                        <a:latin typeface="Cambria Math"/>
                      </a:rPr>
                      <m:t>𝐁</m:t>
                    </m:r>
                    <m:r>
                      <a:rPr lang="en-US" altLang="zh-CN" sz="2800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𝐁</m:t>
                    </m:r>
                  </m:oMath>
                </a14:m>
                <a:r>
                  <a:rPr lang="zh-CN" altLang="en-US" sz="2800" dirty="0" smtClean="0"/>
                  <a:t>做特征值分解</a:t>
                </a:r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zh-CN" sz="3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ar-AE" altLang="zh-CN" sz="3600" b="1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𝚺</m:t>
                        </m:r>
                      </m:e>
                    </m:acc>
                  </m:oMath>
                </a14:m>
                <a:r>
                  <a:rPr lang="zh-CN" altLang="en-US" sz="2800" dirty="0" smtClean="0"/>
                  <a:t> 是包含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b="0" dirty="0" smtClean="0"/>
                  <a:t>个最大特征值的对角矩阵</a:t>
                </a:r>
                <a:r>
                  <a:rPr lang="en-US" altLang="zh-CN" sz="2800" b="0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b="1" i="0">
                            <a:latin typeface="Cambria Math"/>
                          </a:rPr>
                          <m:t>𝐕</m:t>
                        </m:r>
                      </m:e>
                    </m:acc>
                  </m:oMath>
                </a14:m>
                <a:r>
                  <a:rPr lang="en-US" altLang="zh-CN" sz="2800" b="0" dirty="0"/>
                  <a:t> </a:t>
                </a:r>
                <a:r>
                  <a:rPr lang="zh-CN" altLang="en-US" sz="2800" dirty="0" smtClean="0"/>
                  <a:t>是特征向量组成的矩阵</a:t>
                </a:r>
                <a:endParaRPr lang="en-US" altLang="zh-CN" sz="2800" b="0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输出</a:t>
                </a:r>
                <a:r>
                  <a:rPr lang="en-US" altLang="zh-CN" dirty="0" smtClean="0"/>
                  <a:t>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ar-AE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l-GR" altLang="zh-CN" b="1" i="0">
                                <a:latin typeface="Cambria Math" charset="0"/>
                              </a:rPr>
                              <m:t>𝚺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  <m:r>
                          <a:rPr lang="en-US" altLang="zh-CN" i="1">
                            <a:latin typeface="Cambria Math"/>
                          </a:rPr>
                          <m:t>/</m:t>
                        </m:r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𝐕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71903" cy="5237271"/>
              </a:xfrm>
              <a:blipFill rotWithShape="0"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MDS</a:t>
            </a:r>
            <a:r>
              <a:rPr lang="zh-CN" altLang="en-US" dirty="0" smtClean="0"/>
              <a:t>算法过程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26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关于维度</a:t>
            </a:r>
            <a:r>
              <a:rPr lang="en-US" altLang="zh-CN" spc="515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数据空间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7334" y="1288867"/>
            <a:ext cx="6096000" cy="10105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540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维度</a:t>
            </a:r>
            <a:r>
              <a:rPr lang="zh-CN" altLang="en-US"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2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400" spc="-1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99085" indent="-286385">
              <a:lnSpc>
                <a:spcPct val="100000"/>
              </a:lnSpc>
              <a:spcBef>
                <a:spcPts val="1445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数据空间的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维度可能非常大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0" y="1789175"/>
            <a:ext cx="6780275" cy="4692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6254496" y="2066467"/>
            <a:ext cx="5217229" cy="4137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 txBox="1"/>
          <p:nvPr/>
        </p:nvSpPr>
        <p:spPr>
          <a:xfrm>
            <a:off x="7707248" y="6182664"/>
            <a:ext cx="25850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高维的数据</a:t>
            </a:r>
            <a:endParaRPr sz="240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103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46088" indent="-446088"/>
                <a:r>
                  <a:rPr lang="zh-CN" altLang="en-US" dirty="0" smtClean="0"/>
                  <a:t>数据点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𝐗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>
                  <a:ea typeface="Cambria Math"/>
                </a:endParaRPr>
              </a:p>
              <a:p>
                <a:pPr marL="446088" indent="-446088"/>
                <a:r>
                  <a:rPr lang="zh-CN" altLang="en-US" dirty="0" smtClean="0"/>
                  <a:t>新空间的数据点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𝐙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i="1" smtClean="0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446088" indent="-446088"/>
                <a:r>
                  <a:rPr lang="zh-CN" altLang="en-US" dirty="0" smtClean="0"/>
                  <a:t>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zh-CN" altLang="en-US" dirty="0" smtClean="0"/>
                  <a:t>个方向向量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𝐖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𝐰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𝐰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𝐰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pPr marL="446088" indent="-446088"/>
                <a:endParaRPr lang="en-US" altLang="zh-CN" sz="2600" dirty="0"/>
              </a:p>
              <a:p>
                <a:pPr marL="446088" indent="-446088"/>
                <a:endParaRPr lang="en-US" altLang="zh-CN" sz="2600" dirty="0" smtClean="0"/>
              </a:p>
              <a:p>
                <a:pPr marL="446088" indent="-446088"/>
                <a:endParaRPr lang="en-US" altLang="zh-CN" sz="2600" dirty="0"/>
              </a:p>
              <a:p>
                <a:pPr marL="446088" indent="-446088"/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𝐗</m:t>
                    </m:r>
                  </m:oMath>
                </a14:m>
                <a:r>
                  <a:rPr lang="zh-CN" altLang="en-US" dirty="0" smtClean="0"/>
                  <a:t>投影到新空间：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𝐙</m:t>
                    </m:r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𝐖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b="1">
                        <a:latin typeface="Cambria Math"/>
                      </a:rPr>
                      <m:t>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7"/>
            <a:ext cx="8667993" cy="630267"/>
          </a:xfrm>
        </p:spPr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线性降维的一般形式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09646" y="6128393"/>
                <a:ext cx="6096000" cy="5132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600" dirty="0" smtClean="0">
                    <a:solidFill>
                      <a:srgbClr val="093F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如何选择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𝐖</m:t>
                    </m:r>
                  </m:oMath>
                </a14:m>
                <a:r>
                  <a:rPr lang="en-US" altLang="zh-CN" sz="2600" dirty="0" smtClean="0">
                    <a:solidFill>
                      <a:srgbClr val="093F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?</a:t>
                </a:r>
                <a:endParaRPr lang="zh-CN" altLang="en-US" sz="2600" dirty="0">
                  <a:solidFill>
                    <a:srgbClr val="093F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46" y="6128393"/>
                <a:ext cx="6096000" cy="513282"/>
              </a:xfrm>
              <a:prstGeom prst="rect">
                <a:avLst/>
              </a:prstGeom>
              <a:blipFill rotWithShape="0">
                <a:blip r:embed="rId3"/>
                <a:stretch>
                  <a:fillRect l="-1800" t="-7059" b="-2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377999" y="5113973"/>
                <a:ext cx="15128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99" y="5113973"/>
                <a:ext cx="1512850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431162" y="6341301"/>
                <a:ext cx="1341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106FAA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62" y="6341301"/>
                <a:ext cx="134164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 bwMode="auto">
          <a:xfrm>
            <a:off x="8005646" y="5588121"/>
            <a:ext cx="0" cy="652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097468" y="5775840"/>
                <a:ext cx="14627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468" y="5775840"/>
                <a:ext cx="1462708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00563" y="3332265"/>
                <a:ext cx="5607111" cy="1585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𝐖</m:t>
                      </m:r>
                      <m:r>
                        <a:rPr lang="en-US" altLang="zh-CN" sz="3200" b="1" i="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altLang="zh-CN" sz="32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3200" b="1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1" i="1" dirty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1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0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b>
                                    <m:r>
                                      <a:rPr lang="en-US" altLang="zh-CN" sz="3200" b="1" i="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3200" b="1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1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𝐰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32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200" i="1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altLang="zh-CN" sz="32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altLang="zh-CN" sz="32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i="1">
                              <a:latin typeface="Cambria Math" charset="0"/>
                              <a:ea typeface="Cambria Math"/>
                            </a:rPr>
                            <m:t>𝐷</m:t>
                          </m:r>
                          <m:r>
                            <a:rPr lang="en-US" altLang="zh-CN" sz="2800" i="1"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63" y="3332265"/>
                <a:ext cx="5607111" cy="158543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8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623888" cy="436562"/>
          </a:xfrm>
        </p:spPr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主成分分析</a:t>
            </a:r>
            <a:r>
              <a:rPr lang="zh-CN" altLang="en-US" spc="105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pc="105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05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lang="zh-CN" altLang="en-US" spc="19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最小化重建误差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1867" y="1083733"/>
                <a:ext cx="8432012" cy="4935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46088" lvl="0" indent="-446088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假定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  <m:t>𝐰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=1</m:t>
                    </m:r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,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en-US" altLang="zh-CN" sz="2800" b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  <m:t>𝐰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9405E"/>
                            </a:solidFill>
                            <a:latin typeface="Cambria Math"/>
                            <a:ea typeface="Microsoft YaHei" charset="-122"/>
                            <a:cs typeface="Microsoft YaHei" charset="-122"/>
                          </a:rPr>
                          <m:t>𝐰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=0(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𝑖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Cambria Math"/>
                        <a:cs typeface="Microsoft YaHei" charset="-122"/>
                      </a:rPr>
                      <m:t>≠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Cambria Math"/>
                        <a:cs typeface="Microsoft YaHei" charset="-122"/>
                      </a:rPr>
                      <m:t>𝑗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为新的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坐标系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46088" lvl="0" indent="-446088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𝐖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用在两个函数中：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buFont typeface="Wingdings" charset="2"/>
                  <a:buChar char="l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编码：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𝐳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;</m:t>
                            </m:r>
                            <m:r>
                              <a:rPr lang="en-US" altLang="zh-CN" sz="28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𝐖</m:t>
                            </m:r>
                          </m:e>
                        </m:d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𝐖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zh-CN" altLang="en-US" sz="28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，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𝐰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buFont typeface="Wingdings" charset="2"/>
                  <a:buChar char="l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解码：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;</m:t>
                        </m:r>
                        <m:r>
                          <a:rPr lang="en-US" altLang="zh-CN" sz="2800" b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𝐖</m:t>
                        </m:r>
                      </m:e>
                    </m:d>
                    <m:r>
                      <m:rPr>
                        <m:nor/>
                      </m:rP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b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W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𝐳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80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0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𝐰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我们希望让重建误差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𝐱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𝒙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尽可能小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目标：最小平方重建误差和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67" y="1083733"/>
                <a:ext cx="8432012" cy="4935710"/>
              </a:xfrm>
              <a:prstGeom prst="rect">
                <a:avLst/>
              </a:prstGeom>
              <a:blipFill rotWithShape="0">
                <a:blip r:embed="rId2"/>
                <a:stretch>
                  <a:fillRect l="-1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623" y="1083733"/>
            <a:ext cx="3629804" cy="2843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72913" y="5579683"/>
                <a:ext cx="5702044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/>
                        <m:sub>
                          <m:r>
                            <a:rPr lang="en-US" altLang="zh-CN" sz="2800" b="1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</m:sub>
                        <m: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𝒎𝒊𝒏</m:t>
                          </m:r>
                        </m:sup>
                      </m:sSubSup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b="1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𝐖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913" y="5579683"/>
                <a:ext cx="5702044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1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859379" cy="712896"/>
          </a:xfrm>
        </p:spPr>
        <p:txBody>
          <a:bodyPr/>
          <a:lstStyle/>
          <a:p>
            <a:r>
              <a:rPr lang="en-US" altLang="zh-CN" spc="185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8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</a:t>
            </a:r>
            <a:r>
              <a:rPr lang="en-US" altLang="zh-CN" spc="17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pc="19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2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8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推导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558800" y="4791299"/>
            <a:ext cx="11823700" cy="23828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0850" indent="-450850"/>
            <a:endParaRPr lang="en-US" altLang="zh-CN" sz="2000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8800" y="1261834"/>
                <a:ext cx="3651694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8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261834"/>
                <a:ext cx="3651694" cy="974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6"/>
          <p:cNvSpPr/>
          <p:nvPr/>
        </p:nvSpPr>
        <p:spPr>
          <a:xfrm>
            <a:off x="7922048" y="1550417"/>
            <a:ext cx="3728085" cy="4432300"/>
          </a:xfrm>
          <a:custGeom>
            <a:avLst/>
            <a:gdLst/>
            <a:ahLst/>
            <a:cxnLst/>
            <a:rect l="l" t="t" r="r" b="b"/>
            <a:pathLst>
              <a:path w="3728084" h="4432300">
                <a:moveTo>
                  <a:pt x="0" y="4431792"/>
                </a:moveTo>
                <a:lnTo>
                  <a:pt x="3727704" y="4431792"/>
                </a:lnTo>
                <a:lnTo>
                  <a:pt x="3727704" y="0"/>
                </a:lnTo>
                <a:lnTo>
                  <a:pt x="0" y="0"/>
                </a:lnTo>
                <a:lnTo>
                  <a:pt x="0" y="44317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311012" y="938028"/>
                <a:ext cx="4668528" cy="4670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2800" dirty="0" smtClean="0">
                    <a:solidFill>
                      <a:srgbClr val="09405E"/>
                    </a:solidFill>
                  </a:rPr>
                  <a:t>=1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800" b="1" i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𝐰</m:t>
                            </m:r>
                          </m:e>
                          <m:sub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r>
                          <a:rPr kumimoji="1"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=0</m:t>
                    </m:r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e>
                    </m:d>
                  </m:oMath>
                </a14:m>
                <a:endParaRPr kumimoji="1" lang="en-US" altLang="zh-CN" sz="2800" b="0" dirty="0" smtClean="0">
                  <a:solidFill>
                    <a:srgbClr val="09405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  <a:p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800" b="1" i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9405E"/>
                            </a:solidFill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i="1" dirty="0" smtClean="0">
                    <a:solidFill>
                      <a:srgbClr val="09405E"/>
                    </a:solidFill>
                    <a:latin typeface="Cambria Math" charset="0"/>
                  </a:rPr>
                  <a:t>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solidFill>
                              <a:srgbClr val="09405E"/>
                            </a:solidFill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在低维坐标系下第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维坐标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800" dirty="0" smtClean="0">
                  <a:solidFill>
                    <a:srgbClr val="09405E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 smtClean="0">
                    <a:solidFill>
                      <a:srgbClr val="C00000"/>
                    </a:solidFill>
                    <a:latin typeface="Cambria Math" charset="0"/>
                  </a:rPr>
                  <a:t>=</a:t>
                </a:r>
                <a:r>
                  <a:rPr lang="zh-CN" altLang="en-US" sz="2800" i="1" dirty="0">
                    <a:solidFill>
                      <a:srgbClr val="C00000"/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altLang="zh-CN" sz="28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  <m:r>
                          <a:rPr lang="en-US" altLang="zh-CN" sz="28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sz="28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 sz="28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0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𝐰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是基于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𝐳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重构得到的向量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zh-CN" altLang="en-US" sz="2800" dirty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012" y="938028"/>
                <a:ext cx="4668528" cy="4670894"/>
              </a:xfrm>
              <a:prstGeom prst="rect">
                <a:avLst/>
              </a:prstGeom>
              <a:blipFill rotWithShape="0">
                <a:blip r:embed="rId4"/>
                <a:stretch>
                  <a:fillRect l="-261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02130" y="5544618"/>
                <a:ext cx="10058338" cy="1500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/>
                          <a:ea typeface="Cambria Math"/>
                        </a:rPr>
                        <m:t>∝−</m:t>
                      </m:r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/>
                          <a:ea typeface="Cambria Math"/>
                        </a:rPr>
                        <m:t>𝑡𝑟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𝐖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</a:rPr>
                        <m:t>𝑡𝑟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𝐗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𝐖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</a:rPr>
                        <m:t>𝑡𝑟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𝒁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  <a:p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130" y="5544618"/>
                <a:ext cx="10058338" cy="15001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7435" y="2392314"/>
                <a:ext cx="3928960" cy="1603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8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35" y="2392314"/>
                <a:ext cx="3928960" cy="16030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1753" y="4011821"/>
                <a:ext cx="6187656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−2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𝐖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𝑐𝑜𝑛𝑠𝑡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3" y="4011821"/>
                <a:ext cx="6187656" cy="13038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359521" y="6530237"/>
            <a:ext cx="432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最小重构误差等等价于</a:t>
            </a:r>
            <a:r>
              <a:rPr lang="zh-CN" altLang="en-US" spc="-5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最大投影后的方差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827088" cy="436562"/>
          </a:xfrm>
        </p:spPr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主成分分析</a:t>
            </a:r>
            <a:r>
              <a:rPr lang="zh-CN" altLang="en-US" spc="105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pc="105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05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</a:t>
            </a:r>
            <a:r>
              <a:rPr lang="zh-CN" altLang="en-US" spc="-15" dirty="0"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lang="zh-CN" altLang="en-US" spc="19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 smtClean="0">
                <a:latin typeface="Microsoft YaHei" charset="-122"/>
                <a:ea typeface="Microsoft YaHei" charset="-122"/>
                <a:cs typeface="Microsoft YaHei" charset="-122"/>
              </a:rPr>
              <a:t>最大投影后的方差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74158" y="1220122"/>
                <a:ext cx="11206716" cy="5616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15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中心思想</a:t>
                </a:r>
                <a:r>
                  <a:rPr lang="zh-CN" altLang="en-US" sz="2800" spc="-2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一个方向向量，使得数据投影到其上后方差最大</a:t>
                </a:r>
              </a:p>
              <a:p>
                <a:pPr marL="299085" marR="5080" indent="-286385">
                  <a:lnSpc>
                    <a:spcPct val="150000"/>
                  </a:lnSpc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如果能找到，继续寻找下一个方向向量，该向量正交于之前的方向向量</a:t>
                </a:r>
                <a:r>
                  <a:rPr lang="zh-CN" altLang="en-US" sz="2800" spc="-73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并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且</a:t>
                </a:r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尽可能保持数据方差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marR="5080" indent="-286385">
                  <a:lnSpc>
                    <a:spcPct val="150000"/>
                  </a:lnSpc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如果足够幸运，我们能够找到一些这样的方向向量，称为主成分，它们</a:t>
                </a:r>
                <a:r>
                  <a:rPr lang="zh-CN" altLang="en-US" sz="2800" spc="-73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可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以用来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精确的描述数据。</a:t>
                </a:r>
              </a:p>
              <a:p>
                <a:pPr marL="299085" indent="-286385">
                  <a:lnSpc>
                    <a:spcPct val="100000"/>
                  </a:lnSpc>
                  <a:spcBef>
                    <a:spcPts val="1445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目标是捕捉数据的内在变化</a:t>
                </a:r>
              </a:p>
              <a:p>
                <a:pPr marL="299085" indent="-286385">
                  <a:spcBef>
                    <a:spcPts val="1445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spcBef>
                    <a:spcPts val="1445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最大化样本投影的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方差（假定样本已被中心化）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𝑚𝑎𝑥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8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SupPr>
                          <m:e>
                            <m:r>
                              <a:rPr lang="en-US" altLang="zh-CN" sz="28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800" b="1" i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𝐰</m:t>
                            </m:r>
                          </m:lim>
                        </m:limLow>
                      </m:fName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𝑡𝑟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𝐗</m:t>
                            </m:r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𝐖</m:t>
                            </m:r>
                          </m:e>
                        </m:d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800" b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𝐰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𝑡𝑟</m:t>
                            </m:r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𝑺</m:t>
                            </m:r>
                            <m:r>
                              <a:rPr lang="en-US" altLang="zh-CN" sz="28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𝐖</m:t>
                            </m:r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8" y="1220122"/>
                <a:ext cx="11206716" cy="5616409"/>
              </a:xfrm>
              <a:prstGeom prst="rect">
                <a:avLst/>
              </a:prstGeom>
              <a:blipFill rotWithShape="0">
                <a:blip r:embed="rId2"/>
                <a:stretch>
                  <a:fillRect l="-1142" t="-1086" r="-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6"/>
          <p:cNvSpPr/>
          <p:nvPr/>
        </p:nvSpPr>
        <p:spPr>
          <a:xfrm>
            <a:off x="9175680" y="3700260"/>
            <a:ext cx="2605194" cy="2346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寻找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charset="0"/>
                      </a:rPr>
                      <m:t>𝐖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zh-CN" altLang="en-US" b="1" i="0" smtClean="0">
                        <a:latin typeface="Cambria Math" charset="0"/>
                      </a:rPr>
                      <m:t>使得</m:t>
                    </m:r>
                    <m:r>
                      <a:rPr lang="zh-CN" altLang="en-US" b="0" i="1" smtClean="0">
                        <a:latin typeface="Cambria Math" charset="0"/>
                      </a:rPr>
                      <m:t>：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>
                                <a:latin typeface="Cambria Math"/>
                              </a:rPr>
                              <m:t>𝐖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/>
                          </a:rPr>
                          <m:t>𝑡𝑟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charset="0"/>
                              </a:rPr>
                              <m:t>𝑺</m:t>
                            </m:r>
                            <m:r>
                              <a:rPr lang="en-US" altLang="zh-CN" b="1">
                                <a:latin typeface="Cambria Math"/>
                              </a:rPr>
                              <m:t>𝐖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charset="0"/>
                      </a:rPr>
                      <m:t>, 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/>
                      </a:rPr>
                      <m:t>𝑠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r>
                      <a:rPr lang="en-US" altLang="zh-CN" i="1">
                        <a:latin typeface="Cambria Math"/>
                      </a:rPr>
                      <m:t>𝑡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b="1" i="0" smtClean="0">
                            <a:latin typeface="Cambria Math" charset="0"/>
                          </a:rPr>
                          <m:t>     </m:t>
                        </m:r>
                        <m:r>
                          <a:rPr lang="en-US" altLang="zh-CN" b="1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1">
                        <a:latin typeface="Cambria Math"/>
                      </a:rPr>
                      <m:t>𝐖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>
                        <a:latin typeface="Cambria Math" charset="0"/>
                      </a:rPr>
                      <m:t>𝐈</m:t>
                    </m:r>
                  </m:oMath>
                </a14:m>
                <a:r>
                  <a:rPr lang="zh-CN" altLang="en-US" b="0" dirty="0" smtClean="0">
                    <a:ea typeface="Cambria Math"/>
                  </a:rPr>
                  <a:t>。</a:t>
                </a:r>
                <a:endParaRPr lang="en-US" altLang="zh-CN" b="0" dirty="0">
                  <a:ea typeface="Cambria Math"/>
                </a:endParaRPr>
              </a:p>
              <a:p>
                <a:pPr marL="450850" indent="-450850"/>
                <a:r>
                  <a:rPr lang="zh-CN" altLang="en-US" dirty="0"/>
                  <a:t>先计算</a:t>
                </a:r>
                <a:r>
                  <a:rPr lang="zh-CN" altLang="en-US" dirty="0" smtClean="0"/>
                  <a:t>第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个</a:t>
                </a:r>
                <a:r>
                  <a:rPr lang="zh-CN" altLang="en-US" dirty="0"/>
                  <a:t>投影</a:t>
                </a:r>
                <a:r>
                  <a:rPr lang="zh-CN" altLang="en-US" dirty="0" smtClean="0"/>
                  <a:t>方向：</a:t>
                </a:r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假设将数据降至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维，此时投影矩阵只有一个列向量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约束为：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目标函数为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𝐽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1" i="1" smtClean="0">
                            <a:latin typeface="Cambria Math" charset="0"/>
                          </a:rPr>
                          <m:t>𝑺</m:t>
                        </m:r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622300" lvl="1" indent="-450850"/>
                <a:r>
                  <a:rPr lang="zh-CN" altLang="en-US" dirty="0"/>
                  <a:t>拉格朗日函数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zh-CN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dirty="0">
                        <a:solidFill>
                          <a:srgbClr val="002060"/>
                        </a:solidFill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mr-IN" altLang="zh-CN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marL="622300" lvl="1" indent="-450850"/>
                <a:endParaRPr lang="en-US" altLang="zh-CN" dirty="0"/>
              </a:p>
              <a:p>
                <a:pPr marL="622300" lvl="1" indent="-450850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𝜕</m:t>
                        </m:r>
                        <m:r>
                          <a:rPr lang="en-US" altLang="zh-CN" i="1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2</m:t>
                    </m:r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−2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0</m:t>
                    </m:r>
                    <m:r>
                      <a:rPr lang="zh-CN" altLang="en-US" i="1">
                        <a:latin typeface="Cambria Math" charset="0"/>
                      </a:rPr>
                      <m:t>，</m:t>
                    </m:r>
                  </m:oMath>
                </a14:m>
                <a:endParaRPr lang="en-US" altLang="zh-CN" i="1" dirty="0" smtClean="0">
                  <a:latin typeface="Cambria Math" charset="0"/>
                </a:endParaRPr>
              </a:p>
              <a:p>
                <a:pPr marL="622300" lvl="1" indent="-450850"/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</a:rPr>
                      <m:t>则</m:t>
                    </m:r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Calibri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dirty="0"/>
                  <a:t>的特征</a:t>
                </a:r>
                <a:r>
                  <a:rPr lang="zh-CN" altLang="en-US" dirty="0" smtClean="0"/>
                  <a:t>向量。</a:t>
                </a:r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所以</a:t>
                </a:r>
                <a:r>
                  <a:rPr lang="zh-CN" altLang="en-US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dirty="0" smtClean="0"/>
                  <a:t>要取最大值，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dirty="0" smtClean="0"/>
                  <a:t>的最大的特征值。</a:t>
                </a:r>
                <a:endParaRPr lang="en-US" altLang="zh-CN" dirty="0"/>
              </a:p>
              <a:p>
                <a:pPr lvl="1">
                  <a:buNone/>
                </a:pPr>
                <a:endParaRPr lang="en-US" altLang="zh-CN" dirty="0" smtClean="0"/>
              </a:p>
              <a:p>
                <a:pPr lvl="1">
                  <a:buNone/>
                </a:pPr>
                <a:endParaRPr lang="en-US" altLang="zh-CN" dirty="0"/>
              </a:p>
              <a:p>
                <a:pPr lvl="1">
                  <a:buFont typeface="Wingdings" pitchFamily="2" charset="2"/>
                  <a:buChar char="l"/>
                </a:pPr>
                <a:endParaRPr lang="en-US" altLang="zh-CN" dirty="0"/>
              </a:p>
              <a:p>
                <a:pPr lvl="1">
                  <a:buFont typeface="Wingdings" pitchFamily="2" charset="2"/>
                  <a:buChar char="l"/>
                </a:pPr>
                <a:endParaRPr lang="en-US" altLang="zh-CN" sz="2800" dirty="0" smtClean="0"/>
              </a:p>
              <a:p>
                <a:pPr lvl="1">
                  <a:buFont typeface="Wingdings" pitchFamily="2" charset="2"/>
                  <a:buChar char="l"/>
                </a:pPr>
                <a:r>
                  <a:rPr lang="en-US" altLang="zh-CN" sz="2800" dirty="0"/>
                  <a:t>	</a:t>
                </a:r>
                <a:r>
                  <a:rPr lang="zh-CN" altLang="en-US" sz="2800" dirty="0" smtClean="0"/>
                  <a:t>令</a:t>
                </a: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zh-CN" sz="2800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sz="2800" b="1">
                            <a:latin typeface="Cambria Math"/>
                          </a:rPr>
                          <m:t>𝐖</m:t>
                        </m:r>
                      </m:den>
                    </m:f>
                    <m:r>
                      <a:rPr lang="en-US" altLang="zh-CN" sz="2800" b="0" i="1" smtClean="0">
                        <a:latin typeface="Cambria Math"/>
                      </a:rPr>
                      <m:t>=0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，则</m:t>
                    </m:r>
                    <m:r>
                      <a:rPr lang="zh-CN" altLang="en-US" sz="2800" b="1" i="0" smtClean="0">
                        <a:latin typeface="Cambria Math" charset="0"/>
                      </a:rPr>
                      <m:t>  </m:t>
                    </m:r>
                    <m:r>
                      <a:rPr lang="en-US" altLang="zh-CN" sz="2800" b="1">
                        <a:latin typeface="Cambria Math"/>
                      </a:rPr>
                      <m:t>𝐗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sz="2800" b="1">
                        <a:latin typeface="Cambria Math"/>
                      </a:rPr>
                      <m:t>𝐖</m:t>
                    </m:r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r>
                      <a:rPr lang="en-US" altLang="zh-CN" sz="2800" b="1">
                        <a:latin typeface="Cambria Math" charset="0"/>
                        <a:ea typeface="Cambria Math" charset="0"/>
                        <a:cs typeface="Cambria Math" charset="0"/>
                      </a:rPr>
                      <m:t>𝛌</m:t>
                    </m:r>
                    <m:r>
                      <a:rPr lang="en-US" altLang="zh-CN" sz="2800" b="1">
                        <a:latin typeface="Cambria Math"/>
                      </a:rPr>
                      <m:t>𝐖</m:t>
                    </m:r>
                  </m:oMath>
                </a14:m>
                <a:r>
                  <a:rPr lang="zh-CN" altLang="en-US" sz="2800" dirty="0" smtClean="0">
                    <a:latin typeface="Calibri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/>
                      </a:rPr>
                      <m:t>𝐖</m:t>
                    </m:r>
                  </m:oMath>
                </a14:m>
                <a:r>
                  <a:rPr lang="zh-CN" altLang="en-US" sz="2800" dirty="0" smtClean="0">
                    <a:latin typeface="Calibri"/>
                  </a:rPr>
                  <a:t>的列向量是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/>
                      </a:rPr>
                      <m:t>𝐗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的特征向量。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  <a:blipFill rotWithShape="0">
                <a:blip r:embed="rId2"/>
                <a:stretch>
                  <a:fillRect l="-1095" r="-547" b="-49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目标函数计算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38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寻找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charset="0"/>
                      </a:rPr>
                      <m:t>𝐖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zh-CN" altLang="en-US" b="1" i="0" smtClean="0">
                        <a:latin typeface="Cambria Math" charset="0"/>
                      </a:rPr>
                      <m:t>使得</m:t>
                    </m:r>
                    <m:r>
                      <a:rPr lang="zh-CN" altLang="en-US" b="0" i="1" smtClean="0">
                        <a:latin typeface="Cambria Math" charset="0"/>
                      </a:rPr>
                      <m:t>：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>
                                <a:latin typeface="Cambria Math"/>
                              </a:rPr>
                              <m:t>𝐖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/>
                          </a:rPr>
                          <m:t>𝑡𝑟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charset="0"/>
                              </a:rPr>
                              <m:t>𝑺</m:t>
                            </m:r>
                            <m:r>
                              <a:rPr lang="en-US" altLang="zh-CN" b="1">
                                <a:latin typeface="Cambria Math"/>
                              </a:rPr>
                              <m:t>𝐖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charset="0"/>
                      </a:rPr>
                      <m:t>, 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/>
                      </a:rPr>
                      <m:t>𝑠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r>
                      <a:rPr lang="en-US" altLang="zh-CN" i="1">
                        <a:latin typeface="Cambria Math"/>
                      </a:rPr>
                      <m:t>𝑡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b="1" i="0" smtClean="0">
                            <a:latin typeface="Cambria Math" charset="0"/>
                          </a:rPr>
                          <m:t>     </m:t>
                        </m:r>
                        <m:r>
                          <a:rPr lang="en-US" altLang="zh-CN" b="1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1">
                        <a:latin typeface="Cambria Math"/>
                      </a:rPr>
                      <m:t>𝐖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>
                        <a:latin typeface="Cambria Math" charset="0"/>
                      </a:rPr>
                      <m:t>𝐈</m:t>
                    </m:r>
                  </m:oMath>
                </a14:m>
                <a:r>
                  <a:rPr lang="zh-CN" altLang="en-US" b="0" dirty="0" smtClean="0">
                    <a:ea typeface="Cambria Math"/>
                  </a:rPr>
                  <a:t>。</a:t>
                </a:r>
                <a:endParaRPr lang="en-US" altLang="zh-CN" b="0" dirty="0">
                  <a:ea typeface="Cambria Math"/>
                </a:endParaRPr>
              </a:p>
              <a:p>
                <a:pPr marL="450850" indent="-450850"/>
                <a:r>
                  <a:rPr lang="zh-CN" altLang="en-US" dirty="0" smtClean="0"/>
                  <a:t>接着计算第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</a:t>
                </a:r>
                <a:r>
                  <a:rPr lang="zh-CN" altLang="en-US" dirty="0"/>
                  <a:t>投影</a:t>
                </a:r>
                <a:r>
                  <a:rPr lang="zh-CN" altLang="en-US" dirty="0" smtClean="0"/>
                  <a:t>方向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dirty="0"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此时投影矩阵有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dirty="0"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约束为：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目标函数为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𝐽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1" i="1" smtClean="0">
                            <a:latin typeface="Cambria Math" charset="0"/>
                          </a:rPr>
                          <m:t>𝑺</m:t>
                        </m:r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622300" lvl="1" indent="-450850"/>
                <a:r>
                  <a:rPr lang="zh-CN" altLang="en-US" dirty="0"/>
                  <a:t>拉格朗日函数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zh-CN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dirty="0">
                        <a:solidFill>
                          <a:srgbClr val="002060"/>
                        </a:solidFill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mr-IN" altLang="zh-CN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altLang="zh-CN">
                        <a:solidFill>
                          <a:srgbClr val="00206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2,1</m:t>
                        </m:r>
                      </m:sub>
                    </m:sSub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002060"/>
                  </a:solidFill>
                </a:endParaRPr>
              </a:p>
              <a:p>
                <a:pPr marL="622300" lvl="1" indent="-450850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𝜕</m:t>
                        </m:r>
                        <m:r>
                          <a:rPr lang="en-US" altLang="zh-CN" i="1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2</m:t>
                    </m:r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−2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0</m:t>
                    </m:r>
                    <m:r>
                      <a:rPr lang="zh-CN" altLang="en-US" i="1">
                        <a:latin typeface="Cambria Math" charset="0"/>
                      </a:rPr>
                      <m:t>，</m:t>
                    </m:r>
                  </m:oMath>
                </a14:m>
                <a:endParaRPr lang="en-US" altLang="zh-CN" i="1" dirty="0" smtClean="0">
                  <a:latin typeface="Cambria Math" charset="0"/>
                </a:endParaRPr>
              </a:p>
              <a:p>
                <a:pPr marL="622300" lvl="1" indent="-450850"/>
                <a:r>
                  <a:rPr lang="zh-CN" altLang="en-US" dirty="0" smtClean="0">
                    <a:latin typeface="Cambria Math" charset="0"/>
                  </a:rPr>
                  <a:t>等式两边同乘以，得到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2</m:t>
                    </m:r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−2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1" i="1" dirty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dirty="0">
                        <a:latin typeface="Cambria Math" charset="0"/>
                      </a:rPr>
                      <m:t>=0</m:t>
                    </m:r>
                    <m:r>
                      <a:rPr lang="zh-CN" altLang="en-US" b="0" i="1" dirty="0" smtClean="0">
                        <a:latin typeface="Cambria Math" charset="0"/>
                      </a:rPr>
                      <m:t>   </m:t>
                    </m:r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2,1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=0</m:t>
                    </m:r>
                  </m:oMath>
                </a14:m>
                <a:endParaRPr lang="en-US" altLang="zh-CN" dirty="0" smtClean="0">
                  <a:latin typeface="Cambria Math" charset="0"/>
                </a:endParaRPr>
              </a:p>
              <a:p>
                <a:pPr marL="622300" lvl="1" indent="-450850"/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</a:rPr>
                      <m:t>则</m:t>
                    </m:r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Calibri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dirty="0"/>
                  <a:t>的特征</a:t>
                </a:r>
                <a:r>
                  <a:rPr lang="zh-CN" altLang="en-US" dirty="0" smtClean="0"/>
                  <a:t>向量。</a:t>
                </a:r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622300" lvl="1" indent="-450850"/>
                <a:r>
                  <a:rPr lang="zh-CN" altLang="en-US" dirty="0" smtClean="0"/>
                  <a:t>所以</a:t>
                </a:r>
                <a:r>
                  <a:rPr lang="zh-CN" altLang="en-US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dirty="0" smtClean="0"/>
                  <a:t>要取最大值，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dirty="0" smtClean="0"/>
                  <a:t>的第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大的特征值。</a:t>
                </a:r>
                <a:endParaRPr lang="en-US" altLang="zh-CN" dirty="0"/>
              </a:p>
              <a:p>
                <a:pPr lvl="1">
                  <a:buNone/>
                </a:pPr>
                <a:endParaRPr lang="en-US" altLang="zh-CN" dirty="0" smtClean="0"/>
              </a:p>
              <a:p>
                <a:pPr lvl="1">
                  <a:buNone/>
                </a:pPr>
                <a:endParaRPr lang="en-US" altLang="zh-CN" dirty="0"/>
              </a:p>
              <a:p>
                <a:pPr lvl="1">
                  <a:buFont typeface="Wingdings" pitchFamily="2" charset="2"/>
                  <a:buChar char="l"/>
                </a:pPr>
                <a:endParaRPr lang="en-US" altLang="zh-CN" dirty="0"/>
              </a:p>
              <a:p>
                <a:pPr lvl="1">
                  <a:buFont typeface="Wingdings" pitchFamily="2" charset="2"/>
                  <a:buChar char="l"/>
                </a:pPr>
                <a:endParaRPr lang="en-US" altLang="zh-CN" sz="2800" dirty="0" smtClean="0"/>
              </a:p>
              <a:p>
                <a:pPr lvl="1">
                  <a:buFont typeface="Wingdings" pitchFamily="2" charset="2"/>
                  <a:buChar char="l"/>
                </a:pPr>
                <a:r>
                  <a:rPr lang="en-US" altLang="zh-CN" sz="2800" dirty="0"/>
                  <a:t>	</a:t>
                </a:r>
                <a:r>
                  <a:rPr lang="zh-CN" altLang="en-US" sz="2800" dirty="0" smtClean="0"/>
                  <a:t>令</a:t>
                </a: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zh-CN" sz="2800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sz="2800" b="1">
                            <a:latin typeface="Cambria Math"/>
                          </a:rPr>
                          <m:t>𝐖</m:t>
                        </m:r>
                      </m:den>
                    </m:f>
                    <m:r>
                      <a:rPr lang="en-US" altLang="zh-CN" sz="2800" b="0" i="1" smtClean="0">
                        <a:latin typeface="Cambria Math"/>
                      </a:rPr>
                      <m:t>=0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，则</m:t>
                    </m:r>
                    <m:r>
                      <a:rPr lang="zh-CN" altLang="en-US" sz="2800" b="1" i="0" smtClean="0">
                        <a:latin typeface="Cambria Math" charset="0"/>
                      </a:rPr>
                      <m:t>  </m:t>
                    </m:r>
                    <m:r>
                      <a:rPr lang="en-US" altLang="zh-CN" sz="2800" b="1">
                        <a:latin typeface="Cambria Math"/>
                      </a:rPr>
                      <m:t>𝐗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sz="2800" b="1">
                        <a:latin typeface="Cambria Math"/>
                      </a:rPr>
                      <m:t>𝐖</m:t>
                    </m:r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r>
                      <a:rPr lang="en-US" altLang="zh-CN" sz="2800" b="1">
                        <a:latin typeface="Cambria Math" charset="0"/>
                        <a:ea typeface="Cambria Math" charset="0"/>
                        <a:cs typeface="Cambria Math" charset="0"/>
                      </a:rPr>
                      <m:t>𝛌</m:t>
                    </m:r>
                    <m:r>
                      <a:rPr lang="en-US" altLang="zh-CN" sz="2800" b="1">
                        <a:latin typeface="Cambria Math"/>
                      </a:rPr>
                      <m:t>𝐖</m:t>
                    </m:r>
                  </m:oMath>
                </a14:m>
                <a:r>
                  <a:rPr lang="zh-CN" altLang="en-US" sz="2800" dirty="0" smtClean="0">
                    <a:latin typeface="Calibri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/>
                      </a:rPr>
                      <m:t>𝐖</m:t>
                    </m:r>
                  </m:oMath>
                </a14:m>
                <a:r>
                  <a:rPr lang="zh-CN" altLang="en-US" sz="2800" dirty="0" smtClean="0">
                    <a:latin typeface="Calibri"/>
                  </a:rPr>
                  <a:t>的列向量是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/>
                      </a:rPr>
                      <m:t>𝐗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的特征向量。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  <a:blipFill rotWithShape="0">
                <a:blip r:embed="rId2"/>
                <a:stretch>
                  <a:fillRect l="-1095" r="-547" b="-49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目标函数计算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09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寻找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charset="0"/>
                      </a:rPr>
                      <m:t>𝐖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zh-CN" altLang="en-US" b="1" i="0" smtClean="0">
                        <a:latin typeface="Cambria Math" charset="0"/>
                      </a:rPr>
                      <m:t>使得</m:t>
                    </m:r>
                    <m:r>
                      <a:rPr lang="zh-CN" altLang="en-US" b="0" i="1" smtClean="0">
                        <a:latin typeface="Cambria Math" charset="0"/>
                      </a:rPr>
                      <m:t>：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>
                                <a:latin typeface="Cambria Math"/>
                              </a:rPr>
                              <m:t>𝐖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/>
                          </a:rPr>
                          <m:t>𝑡𝑟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charset="0"/>
                              </a:rPr>
                              <m:t>𝑺</m:t>
                            </m:r>
                            <m:r>
                              <a:rPr lang="en-US" altLang="zh-CN" b="1">
                                <a:latin typeface="Cambria Math"/>
                              </a:rPr>
                              <m:t>𝐖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charset="0"/>
                      </a:rPr>
                      <m:t>, 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/>
                      </a:rPr>
                      <m:t>𝑠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r>
                      <a:rPr lang="en-US" altLang="zh-CN" i="1">
                        <a:latin typeface="Cambria Math"/>
                      </a:rPr>
                      <m:t>𝑡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b="1" i="0" smtClean="0">
                            <a:latin typeface="Cambria Math" charset="0"/>
                          </a:rPr>
                          <m:t>     </m:t>
                        </m:r>
                        <m:r>
                          <a:rPr lang="en-US" altLang="zh-CN" b="1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1">
                        <a:latin typeface="Cambria Math"/>
                      </a:rPr>
                      <m:t>𝐖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>
                        <a:latin typeface="Cambria Math" charset="0"/>
                      </a:rPr>
                      <m:t>𝐈</m:t>
                    </m:r>
                  </m:oMath>
                </a14:m>
                <a:r>
                  <a:rPr lang="zh-CN" altLang="en-US" b="0" dirty="0" smtClean="0">
                    <a:ea typeface="Cambria Math"/>
                  </a:rPr>
                  <a:t>。</a:t>
                </a:r>
                <a:endParaRPr lang="en-US" altLang="zh-CN" b="0" dirty="0">
                  <a:ea typeface="Cambria Math"/>
                </a:endParaRPr>
              </a:p>
              <a:p>
                <a:pPr marL="450850" indent="-450850"/>
                <a:r>
                  <a:rPr lang="zh-CN" altLang="en-US" dirty="0" smtClean="0"/>
                  <a:t>依此类推，</a:t>
                </a:r>
                <a:endParaRPr lang="en-US" altLang="zh-CN" dirty="0" smtClean="0">
                  <a:latin typeface="Cambria Math" charset="0"/>
                </a:endParaRPr>
              </a:p>
              <a:p>
                <a:pPr marL="622300" lvl="1" indent="-450850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Calibri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dirty="0"/>
                  <a:t>的特征</a:t>
                </a:r>
                <a:r>
                  <a:rPr lang="zh-CN" altLang="en-US" dirty="0" smtClean="0"/>
                  <a:t>向量，对应的特征值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dirty="0" smtClean="0"/>
                  <a:t>的第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dirty="0" smtClean="0"/>
                  <a:t>大的特征值。</a:t>
                </a:r>
                <a:endParaRPr lang="en-US" altLang="zh-CN" dirty="0"/>
              </a:p>
              <a:p>
                <a:pPr lvl="1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  <a:blipFill rotWithShape="0">
                <a:blip r:embed="rId2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目标函数计算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37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 smtClean="0"/>
                  <a:t>输入</a:t>
                </a:r>
                <a:r>
                  <a:rPr lang="en-US" altLang="zh-CN" b="1" dirty="0" smtClean="0"/>
                  <a:t>: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charset="0"/>
                      </a:rPr>
                      <m:t>𝐗</m:t>
                    </m:r>
                    <m:r>
                      <a:rPr lang="en-US" altLang="zh-CN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 </a:t>
                </a:r>
                <a:r>
                  <a:rPr lang="zh-CN" altLang="en-US" dirty="0" smtClean="0"/>
                  <a:t>低维空间的维度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算法过程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28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charset="0"/>
                      </a:rPr>
                      <m:t>𝐒</m:t>
                    </m:r>
                    <m:r>
                      <a:rPr lang="en-US" altLang="zh-CN" sz="2800" b="0" i="0" smtClean="0">
                        <a:latin typeface="Cambria Math" charset="0"/>
                      </a:rPr>
                      <m:t>=</m:t>
                    </m:r>
                    <m:r>
                      <a:rPr lang="en-US" altLang="zh-CN" sz="2800" b="1">
                        <a:latin typeface="Cambria Math"/>
                      </a:rPr>
                      <m:t>𝐗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charset="0"/>
                      </a:rPr>
                      <m:t>𝐒</m:t>
                    </m:r>
                  </m:oMath>
                </a14:m>
                <a:r>
                  <a:rPr lang="zh-CN" altLang="en-US" sz="2800" dirty="0" smtClean="0"/>
                  <a:t>做特征分解</a:t>
                </a:r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最大特征值对应的特征向量</a:t>
                </a:r>
                <a:r>
                  <a:rPr lang="en-US" altLang="zh-CN" sz="28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>
                            <a:latin typeface="Cambria Math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输出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𝐖</m:t>
                    </m:r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/>
                          </a:rPr>
                          <m:t>𝐰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求解</a:t>
            </a:r>
            <a:r>
              <a:rPr lang="en-US" altLang="zh-CN" dirty="0" smtClean="0"/>
              <a:t>PCA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8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180" dirty="0" smtClean="0">
                <a:latin typeface="Microsoft YaHei" charset="-122"/>
                <a:ea typeface="Microsoft YaHei" charset="-122"/>
                <a:cs typeface="Microsoft YaHei" charset="-122"/>
              </a:rPr>
              <a:t>求解</a:t>
            </a:r>
            <a:r>
              <a:rPr lang="en-US" altLang="zh-CN" spc="180" dirty="0" smtClean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330708" y="2110697"/>
            <a:ext cx="3665627" cy="2642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4762500" y="2110720"/>
            <a:ext cx="2994638" cy="2642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8616695" y="2110719"/>
            <a:ext cx="2851565" cy="2726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/>
          <p:cNvSpPr/>
          <p:nvPr/>
        </p:nvSpPr>
        <p:spPr>
          <a:xfrm>
            <a:off x="7976616" y="3192779"/>
            <a:ext cx="419100" cy="259079"/>
          </a:xfrm>
          <a:custGeom>
            <a:avLst/>
            <a:gdLst/>
            <a:ahLst/>
            <a:cxnLst/>
            <a:rect l="l" t="t" r="r" b="b"/>
            <a:pathLst>
              <a:path w="419100" h="259079">
                <a:moveTo>
                  <a:pt x="289559" y="0"/>
                </a:moveTo>
                <a:lnTo>
                  <a:pt x="289559" y="64770"/>
                </a:lnTo>
                <a:lnTo>
                  <a:pt x="0" y="64770"/>
                </a:lnTo>
                <a:lnTo>
                  <a:pt x="0" y="194310"/>
                </a:lnTo>
                <a:lnTo>
                  <a:pt x="289559" y="194310"/>
                </a:lnTo>
                <a:lnTo>
                  <a:pt x="289559" y="259080"/>
                </a:lnTo>
                <a:lnTo>
                  <a:pt x="419100" y="129540"/>
                </a:lnTo>
                <a:lnTo>
                  <a:pt x="28955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4"/>
          <p:cNvSpPr/>
          <p:nvPr/>
        </p:nvSpPr>
        <p:spPr>
          <a:xfrm>
            <a:off x="4215813" y="3153472"/>
            <a:ext cx="419100" cy="259079"/>
          </a:xfrm>
          <a:custGeom>
            <a:avLst/>
            <a:gdLst/>
            <a:ahLst/>
            <a:cxnLst/>
            <a:rect l="l" t="t" r="r" b="b"/>
            <a:pathLst>
              <a:path w="419100" h="259079">
                <a:moveTo>
                  <a:pt x="289559" y="0"/>
                </a:moveTo>
                <a:lnTo>
                  <a:pt x="289559" y="64770"/>
                </a:lnTo>
                <a:lnTo>
                  <a:pt x="0" y="64770"/>
                </a:lnTo>
                <a:lnTo>
                  <a:pt x="0" y="194310"/>
                </a:lnTo>
                <a:lnTo>
                  <a:pt x="289559" y="194310"/>
                </a:lnTo>
                <a:lnTo>
                  <a:pt x="289559" y="259080"/>
                </a:lnTo>
                <a:lnTo>
                  <a:pt x="419100" y="129540"/>
                </a:lnTo>
                <a:lnTo>
                  <a:pt x="28955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 txBox="1"/>
          <p:nvPr/>
        </p:nvSpPr>
        <p:spPr>
          <a:xfrm>
            <a:off x="1547241" y="1621663"/>
            <a:ext cx="1234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Original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5635878" y="1615185"/>
            <a:ext cx="1802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Zero-centered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9185909" y="1633854"/>
            <a:ext cx="2041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Principle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0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原始维度不是非常大时表现良好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46567" y="1158555"/>
                <a:ext cx="1090900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如果原始维度非常大怎么办？</a:t>
                </a: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Font typeface="Wingdings" charset="2"/>
                  <a:buChar char="n"/>
                </a:pPr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e.g.,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Images (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  <m:r>
                      <a:rPr kumimoji="1"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p>
                      <m:sSupPr>
                        <m:ctrlPr>
                          <a:rPr kumimoji="1"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pPr marL="800100" lvl="1" indent="-342900">
                  <a:buFont typeface="Wingdings" charset="2"/>
                  <a:buChar char="n"/>
                </a:pP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问题：协方差矩阵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𝐒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的形状为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  <m:r>
                      <a:rPr kumimoji="1"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endParaRPr kumimoji="1" lang="en-US" altLang="zh-CN" sz="2800" b="0" dirty="0" smtClean="0">
                  <a:solidFill>
                    <a:srgbClr val="09405E"/>
                  </a:solidFill>
                  <a:latin typeface="Microsoft YaHei" charset="-122"/>
                  <a:ea typeface="Cambria Math" charset="0"/>
                  <a:cs typeface="Cambria Math" charset="0"/>
                </a:endParaRPr>
              </a:p>
              <a:p>
                <a:pPr marL="800100" lvl="1" indent="-342900">
                  <a:buFont typeface="Wingdings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=10</m:t>
                        </m:r>
                      </m:e>
                      <m:sup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hr-HR" altLang="zh-CN" sz="28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𝐒</m:t>
                            </m:r>
                          </m:e>
                        </m:d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sup>
                    </m:sSup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奇异值分解</a:t>
                </a:r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(SVD)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可以帮忙</a:t>
                </a: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非常高效的算法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有一些实现可以直接找到最大的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个特征值对应的特征向量</a:t>
                </a:r>
                <a:endParaRPr kumimoji="1"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7" y="1158555"/>
                <a:ext cx="10909004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950" t="-1536" b="-3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98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维数灾难</a:t>
            </a:r>
            <a:endParaRPr lang="zh-CN" altLang="en-US" dirty="0"/>
          </a:p>
        </p:txBody>
      </p:sp>
      <p:sp>
        <p:nvSpPr>
          <p:cNvPr id="4" name="object 5"/>
          <p:cNvSpPr txBox="1"/>
          <p:nvPr/>
        </p:nvSpPr>
        <p:spPr>
          <a:xfrm>
            <a:off x="709066" y="1190371"/>
            <a:ext cx="8847455" cy="7340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marR="5080" indent="-287020">
              <a:lnSpc>
                <a:spcPts val="2700"/>
              </a:lnSpc>
              <a:spcBef>
                <a:spcPts val="340"/>
              </a:spcBef>
            </a:pPr>
            <a:r>
              <a:rPr sz="2400" spc="250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400" spc="-229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随着空间维度的增长，数据点越来越分散，以至于距离和密</a:t>
            </a:r>
            <a:r>
              <a:rPr sz="2400" spc="-7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度 </a:t>
            </a:r>
            <a:r>
              <a:rPr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的概念变得越来越模糊</a:t>
            </a: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10171176" y="1147572"/>
            <a:ext cx="1092707" cy="1365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 txBox="1"/>
          <p:nvPr/>
        </p:nvSpPr>
        <p:spPr>
          <a:xfrm>
            <a:off x="9973182" y="945641"/>
            <a:ext cx="162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Richard </a:t>
            </a:r>
            <a:r>
              <a:rPr sz="1200" dirty="0">
                <a:latin typeface="Arial"/>
                <a:cs typeface="Arial"/>
              </a:rPr>
              <a:t>Ernest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Bellman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3" y="2485454"/>
            <a:ext cx="11920590" cy="43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回</a:t>
            </a:r>
            <a:r>
              <a:rPr lang="zh-CN" altLang="en-US" spc="-10" dirty="0">
                <a:latin typeface="Noto Sans CJK JP Regular"/>
                <a:cs typeface="Noto Sans CJK JP Regular"/>
              </a:rPr>
              <a:t>顾</a:t>
            </a:r>
            <a:r>
              <a:rPr lang="en-US" altLang="zh-CN" spc="20" dirty="0">
                <a:latin typeface="Noto Sans CJK JP Regular"/>
                <a:cs typeface="Noto Sans CJK JP Regular"/>
              </a:rPr>
              <a:t>:</a:t>
            </a:r>
            <a:r>
              <a:rPr lang="zh-CN" altLang="en-US" spc="180" dirty="0">
                <a:latin typeface="Noto Sans CJK JP Regular"/>
                <a:cs typeface="Noto Sans CJK JP Regular"/>
              </a:rPr>
              <a:t> </a:t>
            </a:r>
            <a:r>
              <a:rPr lang="zh-CN" altLang="en-US" spc="-5" dirty="0">
                <a:latin typeface="Noto Sans CJK JP Regular"/>
                <a:cs typeface="Noto Sans CJK JP Regular"/>
              </a:rPr>
              <a:t>奇异值分解</a:t>
            </a:r>
            <a:r>
              <a:rPr lang="zh-CN" altLang="en-US" spc="200" dirty="0">
                <a:latin typeface="Noto Sans CJK JP Regular"/>
                <a:cs typeface="Noto Sans CJK JP Regular"/>
              </a:rPr>
              <a:t> </a:t>
            </a:r>
            <a:r>
              <a:rPr lang="en-US" altLang="zh-CN" spc="190" dirty="0">
                <a:latin typeface="Noto Sans CJK JP Regular"/>
                <a:cs typeface="Noto Sans CJK JP Regular"/>
              </a:rPr>
              <a:t>(SVD)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0362" y="1350563"/>
                <a:ext cx="10037135" cy="2457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15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前边我们看到</a:t>
                </a:r>
                <a:r>
                  <a:rPr lang="zh-CN" altLang="en-US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主成成分是</a:t>
                </a:r>
                <a14:m>
                  <m:oMath xmlns:m="http://schemas.openxmlformats.org/officeDocument/2006/math">
                    <m:r>
                      <a:rPr lang="zh-CN" altLang="en-US" sz="2800" b="1" i="0" spc="10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𝐗</m:t>
                    </m:r>
                  </m:oMath>
                </a14:m>
                <a:r>
                  <a:rPr lang="zh-CN" altLang="en-US" sz="2800" spc="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奇异值</a:t>
                </a: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特别地</a:t>
                </a:r>
                <a:r>
                  <a:rPr lang="en-US" altLang="zh-CN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endParaRPr lang="zh-CN" altLang="en-US" sz="2800" spc="1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9900" lvl="1" indent="-190500">
                  <a:lnSpc>
                    <a:spcPct val="100000"/>
                  </a:lnSpc>
                  <a:spcBef>
                    <a:spcPts val="1800"/>
                  </a:spcBef>
                  <a:buFont typeface="Arial"/>
                  <a:buChar char="•"/>
                  <a:tabLst>
                    <a:tab pos="469900" algn="l"/>
                  </a:tabLst>
                </a:pPr>
                <a14:m>
                  <m:oMath xmlns:m="http://schemas.openxmlformats.org/officeDocument/2006/math">
                    <m:r>
                      <a:rPr lang="zh-CN" altLang="en-US" sz="2800" b="1" spc="10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𝐗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800" i="1" spc="1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主成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成</a:t>
                </a:r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就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sz="2800" b="1" spc="10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𝐗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800" i="1" spc="1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左奇异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值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9900" lvl="1" indent="-190500">
                  <a:spcBef>
                    <a:spcPts val="1800"/>
                  </a:spcBef>
                  <a:buFont typeface="Arial"/>
                  <a:buChar char="•"/>
                  <a:tabLst>
                    <a:tab pos="469900" algn="l"/>
                  </a:tabLst>
                </a:pPr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800" i="1" spc="10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个特征值就是第</a:t>
                </a:r>
                <a14:m>
                  <m:oMath xmlns:m="http://schemas.openxmlformats.org/officeDocument/2006/math">
                    <m:r>
                      <a:rPr lang="en-US" altLang="zh-CN" sz="2800" i="1" spc="10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个奇异值的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平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</a:t>
                </a:r>
                <a:r>
                  <a:rPr lang="en-US" altLang="zh-CN" sz="2800" spc="-6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sz="2800" spc="-16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𝜎</a:t>
                </a:r>
                <a:r>
                  <a:rPr lang="en-US" altLang="zh-CN" sz="2800" spc="15" baseline="3065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</a:t>
                </a:r>
                <a:r>
                  <a:rPr lang="en-US" altLang="zh-CN" sz="2800" spc="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2" y="1350563"/>
                <a:ext cx="10037135" cy="2457083"/>
              </a:xfrm>
              <a:prstGeom prst="rect">
                <a:avLst/>
              </a:prstGeom>
              <a:blipFill rotWithShape="0">
                <a:blip r:embed="rId2"/>
                <a:stretch>
                  <a:fillRect l="-1337" t="-2730" b="-5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27958" y="4503081"/>
                <a:ext cx="1718356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mr-IN" altLang="zh-CN" sz="26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600" b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X</m:t>
                      </m:r>
                      <m:r>
                        <m:rPr>
                          <m:nor/>
                        </m:rPr>
                        <a:rPr lang="mr-IN" altLang="zh-CN" sz="26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6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mr-IN" altLang="zh-CN" sz="26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6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600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600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mr-IN" altLang="zh-CN" sz="2600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58" y="4503081"/>
                <a:ext cx="1718356" cy="499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82077" y="4803521"/>
                <a:ext cx="44037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077" y="4803521"/>
                <a:ext cx="4403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323452" y="4328348"/>
                <a:ext cx="3516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452" y="4328348"/>
                <a:ext cx="3516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326" y="4030533"/>
            <a:ext cx="5360482" cy="1944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788091" y="4771900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kern="0" dirty="0" smtClean="0">
                          <a:solidFill>
                            <a:srgbClr val="093F5D"/>
                          </a:solidFill>
                          <a:latin typeface="Cambria Math" charset="0"/>
                        </a:rPr>
                        <m:t>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91" y="4771900"/>
                <a:ext cx="38023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99009" y="5663109"/>
                <a:ext cx="7730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zh-CN" b="1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𝑫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009" y="5663109"/>
                <a:ext cx="77303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228795" y="5669518"/>
                <a:ext cx="7746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0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𝐔</m:t>
                          </m:r>
                        </m:e>
                        <m:sub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795" y="5669518"/>
                <a:ext cx="77469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195595" y="5698058"/>
                <a:ext cx="75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mr-IN" altLang="zh-CN" b="1" kern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kern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595" y="5698058"/>
                <a:ext cx="75527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456852" y="5696842"/>
                <a:ext cx="753348" cy="3793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1" kern="0" dirty="0">
                              <a:solidFill>
                                <a:srgbClr val="093F5D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852" y="5696842"/>
                <a:ext cx="753348" cy="3793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788091" y="3917594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91" y="3917594"/>
                <a:ext cx="411523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530855" y="3943628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55" y="3943628"/>
                <a:ext cx="411523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39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 smtClean="0"/>
                  <a:t>输入</a:t>
                </a:r>
                <a:r>
                  <a:rPr lang="en-US" altLang="zh-CN" b="1" dirty="0" smtClean="0"/>
                  <a:t>: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charset="0"/>
                      </a:rPr>
                      <m:t>𝐗</m:t>
                    </m:r>
                    <m:r>
                      <a:rPr lang="en-US" altLang="zh-CN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 </a:t>
                </a:r>
                <a:r>
                  <a:rPr lang="zh-CN" altLang="en-US" dirty="0" smtClean="0"/>
                  <a:t>低维空间的维数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算法过程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/>
                  <a:t>奇异值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charset="0"/>
                      </a:rPr>
                      <m:t>分解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 </m:t>
                    </m:r>
                    <m:r>
                      <a:rPr lang="en-US" altLang="zh-CN" sz="2800" b="1" i="0">
                        <a:latin typeface="Cambria Math"/>
                      </a:rPr>
                      <m:t>𝐗</m:t>
                    </m:r>
                    <m:r>
                      <a:rPr lang="en-US" altLang="zh-CN" sz="2800" b="0" i="1" smtClean="0"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个奇异值对应的左奇异向量</a:t>
                </a:r>
                <a:r>
                  <a:rPr lang="en-US" altLang="zh-CN" sz="28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输出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求解</a:t>
            </a:r>
            <a:r>
              <a:rPr lang="en-US" altLang="zh-CN" dirty="0" smtClean="0"/>
              <a:t>PCA(2)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67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用户指定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利用简单分类器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如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KNN) 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通过交叉验证方式选择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或者使用重建阈值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93F5D"/>
                        </a:solidFill>
                        <a:latin typeface="Cambria Math"/>
                      </a:rPr>
                      <m:t> </m:t>
                    </m:r>
                    <m:f>
                      <m:fPr>
                        <m:type m:val="lin"/>
                        <m:ctrlPr>
                          <a:rPr lang="en-US" altLang="zh-CN" b="0" i="1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b="0" i="1" smtClean="0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solidFill>
                                      <a:srgbClr val="093F5D"/>
                                    </a:solidFill>
                                    <a:latin typeface="Cambria Math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b="0" i="1" smtClean="0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solidFill>
                                      <a:srgbClr val="093F5D"/>
                                    </a:solidFill>
                                    <a:latin typeface="Cambria Math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CN" b="0" i="0" smtClean="0">
                        <a:solidFill>
                          <a:srgbClr val="093F5D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i="1">
                        <a:solidFill>
                          <a:srgbClr val="093F5D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i="1">
                        <a:solidFill>
                          <a:srgbClr val="093F5D"/>
                        </a:solidFill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zh-CN" altLang="en-US" dirty="0" smtClean="0">
                    <a:solidFill>
                      <a:srgbClr val="093F5D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93F5D"/>
                    </a:solidFill>
                  </a:rPr>
                  <a:t>(e.g.</a:t>
                </a:r>
                <a:r>
                  <a:rPr lang="zh-CN" altLang="en-US" dirty="0" smtClean="0">
                    <a:solidFill>
                      <a:srgbClr val="093F5D"/>
                    </a:solidFill>
                  </a:rPr>
                  <a:t> </a:t>
                </a:r>
                <a:r>
                  <a:rPr lang="zh-CN" altLang="mr-IN" spc="-5" dirty="0" smtClean="0">
                    <a:solidFill>
                      <a:srgbClr val="093E5D"/>
                    </a:solidFill>
                    <a:latin typeface="Noto Sans CJK JP Regular"/>
                    <a:cs typeface="Noto Sans CJK JP Regular"/>
                  </a:rPr>
                  <a:t>方差</a:t>
                </a:r>
                <a:r>
                  <a:rPr lang="zh-CN" altLang="mr-IN" spc="-5" dirty="0">
                    <a:solidFill>
                      <a:srgbClr val="093E5D"/>
                    </a:solidFill>
                    <a:latin typeface="Noto Sans CJK JP Regular"/>
                    <a:cs typeface="Noto Sans CJK JP Regular"/>
                  </a:rPr>
                  <a:t>的</a:t>
                </a:r>
                <a:r>
                  <a:rPr lang="mr-IN" altLang="zh-CN" spc="-190" dirty="0">
                    <a:latin typeface="Arial"/>
                    <a:cs typeface="Arial"/>
                  </a:rPr>
                  <a:t>85</a:t>
                </a:r>
                <a:r>
                  <a:rPr lang="mr-IN" altLang="zh-CN" spc="-190" dirty="0" smtClean="0">
                    <a:latin typeface="Arial"/>
                    <a:cs typeface="Arial"/>
                  </a:rPr>
                  <a:t>%</a:t>
                </a:r>
                <a:r>
                  <a:rPr lang="en-US" altLang="zh-CN" dirty="0" smtClean="0">
                    <a:solidFill>
                      <a:srgbClr val="093F5D"/>
                    </a:solidFill>
                  </a:rPr>
                  <a:t>)</a:t>
                </a:r>
                <a:endParaRPr lang="zh-CN" altLang="en-US" dirty="0">
                  <a:solidFill>
                    <a:srgbClr val="093F5D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3"/>
                <a:stretch>
                  <a:fillRect l="-2370"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14"/>
          <p:cNvSpPr txBox="1"/>
          <p:nvPr/>
        </p:nvSpPr>
        <p:spPr>
          <a:xfrm>
            <a:off x="4095750" y="6012421"/>
            <a:ext cx="3752850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6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MNIST</a:t>
            </a:r>
            <a:r>
              <a:rPr lang="zh-CN" altLang="en-US" sz="26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数据集主成分数目及对应方差之间的关系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46" y="3367487"/>
            <a:ext cx="3870703" cy="2595272"/>
          </a:xfrm>
          <a:prstGeom prst="rect">
            <a:avLst/>
          </a:prstGeom>
        </p:spPr>
      </p:pic>
      <p:sp>
        <p:nvSpPr>
          <p:cNvPr id="8" name="object 14"/>
          <p:cNvSpPr txBox="1"/>
          <p:nvPr/>
        </p:nvSpPr>
        <p:spPr>
          <a:xfrm>
            <a:off x="740471" y="4572265"/>
            <a:ext cx="267398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特征一般快速下降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46" y="3367487"/>
            <a:ext cx="3831156" cy="2635757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 bwMode="auto">
          <a:xfrm>
            <a:off x="8354826" y="3573463"/>
            <a:ext cx="0" cy="19976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152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74158" y="1147763"/>
                <a:ext cx="11617841" cy="5237271"/>
              </a:xfrm>
            </p:spPr>
            <p:txBody>
              <a:bodyPr/>
              <a:lstStyle/>
              <a:p>
                <a:pPr marL="463550" indent="-450850">
                  <a:lnSpc>
                    <a:spcPct val="100000"/>
                  </a:lnSpc>
                  <a:spcBef>
                    <a:spcPts val="166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特征脸</a:t>
                </a:r>
                <a:r>
                  <a:rPr lang="en-US" altLang="zh-CN" dirty="0">
                    <a:latin typeface="Noto Sans CJK JP Regular"/>
                    <a:cs typeface="Noto Sans CJK JP Regular"/>
                  </a:rPr>
                  <a:t>(</a:t>
                </a:r>
                <a:r>
                  <a:rPr lang="en-US" altLang="zh-CN" dirty="0" err="1">
                    <a:latin typeface="Noto Sans CJK JP Regular"/>
                    <a:cs typeface="Noto Sans CJK JP Regular"/>
                  </a:rPr>
                  <a:t>Eigenfaces</a:t>
                </a:r>
                <a:r>
                  <a:rPr lang="en-US" altLang="zh-CN" dirty="0">
                    <a:latin typeface="Noto Sans CJK JP Regular"/>
                    <a:cs typeface="Noto Sans CJK JP Regular"/>
                  </a:rPr>
                  <a:t>):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 一组特征向量作为脸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部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图像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的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基本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特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征</a:t>
                </a:r>
              </a:p>
              <a:p>
                <a:pPr marL="463550" indent="-450850">
                  <a:lnSpc>
                    <a:spcPct val="100000"/>
                  </a:lnSpc>
                  <a:spcBef>
                    <a:spcPts val="1565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dirty="0">
                    <a:latin typeface="Noto Sans CJK JP Regular"/>
                    <a:cs typeface="Noto Sans CJK JP Regular"/>
                  </a:rPr>
                  <a:t>计算特征脸</a:t>
                </a:r>
                <a:r>
                  <a:rPr lang="en-US" altLang="zh-CN" spc="-30" dirty="0">
                    <a:latin typeface="Arial"/>
                    <a:cs typeface="Arial"/>
                  </a:rPr>
                  <a:t>:</a:t>
                </a:r>
                <a:endParaRPr lang="zh-CN" altLang="en-US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720"/>
                  </a:spcBef>
                  <a:buNone/>
                  <a:tabLst>
                    <a:tab pos="697865" algn="l"/>
                    <a:tab pos="8549640" algn="l"/>
                  </a:tabLst>
                </a:pPr>
                <a:r>
                  <a:rPr lang="en-US" altLang="zh-CN" spc="-100" dirty="0">
                    <a:latin typeface="Arial"/>
                    <a:cs typeface="Arial"/>
                  </a:rPr>
                  <a:t>1</a:t>
                </a:r>
                <a:r>
                  <a:rPr lang="en-US" altLang="zh-CN" spc="-100" dirty="0" smtClean="0">
                    <a:latin typeface="Arial"/>
                    <a:cs typeface="Arial"/>
                  </a:rPr>
                  <a:t>.</a:t>
                </a:r>
                <a:r>
                  <a:rPr lang="zh-CN" altLang="en-US" spc="-100" dirty="0" smtClean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pc="-100" dirty="0" smtClean="0">
                        <a:latin typeface="Cambria Math" charset="0"/>
                        <a:cs typeface="Arial"/>
                      </a:rPr>
                      <m:t>𝑁</m:t>
                    </m:r>
                  </m:oMath>
                </a14:m>
                <a:r>
                  <a:rPr lang="zh-CN" altLang="en-US" spc="-100" dirty="0" smtClean="0">
                    <a:latin typeface="Arial"/>
                    <a:cs typeface="Arial"/>
                  </a:rPr>
                  <a:t>个人脸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图像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集合</a:t>
                </a:r>
                <a:r>
                  <a:rPr lang="en-US" altLang="zh-CN" spc="-75" dirty="0">
                    <a:latin typeface="Arial"/>
                    <a:cs typeface="Arial"/>
                  </a:rPr>
                  <a:t>,</a:t>
                </a:r>
                <a:r>
                  <a:rPr lang="zh-CN" altLang="en-US" spc="-160" dirty="0">
                    <a:latin typeface="Arial"/>
                    <a:cs typeface="Arial"/>
                  </a:rPr>
                  <a:t> 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每个图像均表示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为一个</a:t>
                </a:r>
                <a14:m>
                  <m:oMath xmlns:m="http://schemas.openxmlformats.org/officeDocument/2006/math">
                    <m:r>
                      <a:rPr lang="en-US" altLang="zh-CN" i="1" spc="-275" dirty="0" smtClean="0">
                        <a:latin typeface="Cambria Math" charset="0"/>
                        <a:cs typeface="Arial"/>
                      </a:rPr>
                      <m:t>𝐷</m:t>
                    </m:r>
                  </m:oMath>
                </a14:m>
                <a:r>
                  <a:rPr lang="zh-CN" altLang="en-US" spc="-275" dirty="0" smtClean="0">
                    <a:latin typeface="Arial"/>
                    <a:cs typeface="Arial"/>
                  </a:rPr>
                  <a:t> 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维</a:t>
                </a:r>
                <a:r>
                  <a:rPr lang="zh-CN" altLang="en-US" spc="-15" dirty="0" smtClean="0">
                    <a:latin typeface="Noto Sans CJK JP Regular"/>
                    <a:cs typeface="Noto Sans CJK JP Regular"/>
                  </a:rPr>
                  <a:t>向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 </m:t>
                    </m:r>
                    <m:r>
                      <a:rPr lang="en-US" altLang="zh-CN" b="1" i="0" smtClean="0">
                        <a:latin typeface="Cambria Math" charset="0"/>
                      </a:rPr>
                      <m:t>𝐗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74158" y="1147763"/>
                <a:ext cx="11617841" cy="5237271"/>
              </a:xfrm>
              <a:blipFill rotWithShape="0">
                <a:blip r:embed="rId2"/>
                <a:stretch>
                  <a:fillRect l="-1102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lang="zh-CN" altLang="en-US" spc="19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114" dirty="0">
                <a:latin typeface="Microsoft YaHei" charset="-122"/>
                <a:ea typeface="Microsoft YaHei" charset="-122"/>
                <a:cs typeface="Microsoft YaHei" charset="-122"/>
              </a:rPr>
              <a:t>(1):</a:t>
            </a:r>
            <a:r>
              <a:rPr lang="zh-CN" altLang="en-US" spc="17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人脸识别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25" name="Picture 1" descr="C:\Users\fleture\AppData\Roaming\Tencent\Users\151706809\QQ\WinTemp\RichOle\C%PY_1H$6N6W]9DD8~Q98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29" y="3020555"/>
            <a:ext cx="6248400" cy="31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7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r>
                  <a:rPr lang="zh-CN" altLang="en-US" dirty="0" smtClean="0"/>
                  <a:t>计算特征脸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71550" lvl="1" indent="-514350">
                  <a:buFont typeface="+mj-lt"/>
                  <a:buAutoNum type="arabicPeriod" startAt="2"/>
                </a:pPr>
                <a:r>
                  <a:rPr lang="zh-CN" altLang="en-US" sz="2800" dirty="0" smtClean="0"/>
                  <a:t>计算平均人脸图像：</a:t>
                </a:r>
                <a:r>
                  <a:rPr lang="en-US" altLang="zh-CN" sz="2800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𝐱</m:t>
                        </m:r>
                      </m:e>
                    </m:acc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b="0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971550" lvl="1" indent="-514350">
                  <a:buFont typeface="+mj-lt"/>
                  <a:buAutoNum type="arabicPeriod" startAt="3"/>
                </a:pPr>
                <a:r>
                  <a:rPr lang="zh-CN" altLang="en-US" sz="2800" dirty="0" smtClean="0"/>
                  <a:t>减去平均人脸图像，得到：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charset="0"/>
                      </a:rPr>
                      <m:t>  </m:t>
                    </m:r>
                    <m:r>
                      <a:rPr lang="en-US" altLang="zh-CN" sz="2800" b="1" i="1" smtClean="0">
                        <a:latin typeface="Cambria Math" charset="0"/>
                      </a:rPr>
                      <m:t>𝑿</m:t>
                    </m:r>
                    <m:r>
                      <a:rPr lang="en-US" altLang="zh-CN" sz="2800" i="1" smtClean="0">
                        <a:latin typeface="Cambria Math" charset="0"/>
                      </a:rPr>
                      <m:t> </m:t>
                    </m:r>
                    <m:r>
                      <a:rPr lang="en-US" altLang="zh-CN" sz="28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用于人脸识别：特征脸</a:t>
            </a:r>
            <a:endParaRPr lang="zh-CN" altLang="en-US" dirty="0"/>
          </a:p>
        </p:txBody>
      </p:sp>
      <p:pic>
        <p:nvPicPr>
          <p:cNvPr id="2049" name="Picture 1" descr="C:\Users\fleture\AppData\Roaming\Tencent\Users\151706809\QQ\WinTemp\RichOle\LIN~{G)G1`I`)}RGW3_BG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75" y="2532063"/>
            <a:ext cx="1858059" cy="207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2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</p:spPr>
            <p:txBody>
              <a:bodyPr/>
              <a:lstStyle/>
              <a:p>
                <a:pPr marL="450850" indent="-450850"/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计算特征脸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71550" lvl="1" indent="-514350">
                  <a:buFont typeface="+mj-lt"/>
                  <a:buAutoNum type="arabicPeriod" startAt="4"/>
                </a:pP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计算协方差矩</a:t>
                </a:r>
                <a:r>
                  <a:rPr lang="zh-CN" altLang="en-US" sz="2800" spc="-10" dirty="0">
                    <a:latin typeface="Noto Sans CJK JP Regular"/>
                    <a:cs typeface="Noto Sans CJK JP Regular"/>
                  </a:rPr>
                  <a:t>阵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charset="0"/>
                        <a:cs typeface="Noto Sans CJK JP Regular"/>
                      </a:rPr>
                      <m:t>𝐒</m:t>
                    </m:r>
                    <m:r>
                      <a:rPr lang="en-US" altLang="zh-CN" sz="2800">
                        <a:latin typeface="Cambria Math" charset="0"/>
                        <a:cs typeface="Noto Sans CJK JP Regular"/>
                      </a:rPr>
                      <m:t>=</m:t>
                    </m:r>
                    <m:r>
                      <a:rPr lang="en-US" altLang="zh-CN" sz="2800" b="1" i="1" smtClean="0">
                        <a:latin typeface="Cambria Math" charset="0"/>
                        <a:cs typeface="Noto Sans CJK JP Regular"/>
                      </a:rPr>
                      <m:t>𝑿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cs typeface="Noto Sans CJK JP Regular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charset="0"/>
                            <a:cs typeface="Noto Sans CJK JP Regular"/>
                          </a:rPr>
                          <m:t>𝑿</m:t>
                        </m:r>
                      </m:e>
                      <m:sup>
                        <m:r>
                          <a:rPr lang="en-US" altLang="zh-CN" sz="2800">
                            <a:latin typeface="Cambria Math" charset="0"/>
                            <a:cs typeface="Noto Sans CJK JP Regular"/>
                          </a:rPr>
                          <m:t>𝑇</m:t>
                        </m:r>
                      </m:sup>
                    </m:sSup>
                    <m:r>
                      <a:rPr lang="zh-CN" altLang="en-US" sz="2800" dirty="0">
                        <a:latin typeface="Cambria Math" charset="0"/>
                        <a:cs typeface="Noto Sans CJK JP Regular"/>
                      </a:rPr>
                      <m:t>的</m:t>
                    </m:r>
                    <m:r>
                      <m:rPr>
                        <m:nor/>
                      </m:rPr>
                      <a:rPr lang="zh-CN" altLang="en-US" sz="2800" dirty="0">
                        <a:latin typeface="Noto Sans CJK JP Regular"/>
                        <a:cs typeface="Noto Sans CJK JP Regular"/>
                      </a:rPr>
                      <m:t>特征值和特征向量</m:t>
                    </m:r>
                  </m:oMath>
                </a14:m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。特征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向量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被称作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特征脸，这些向量代表不同的人脸图片和均值脸最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不相同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的方向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用于人脸识别</a:t>
            </a:r>
            <a:r>
              <a:rPr lang="en-US" altLang="zh-CN" spc="2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7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特征脸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943" y="3070018"/>
            <a:ext cx="6062919" cy="29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计算特征脸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选择主成成分</a:t>
                </a:r>
                <a:r>
                  <a:rPr lang="zh-CN" altLang="en-US" sz="2800" spc="-40" dirty="0">
                    <a:latin typeface="Noto Sans CJK JP Regular"/>
                    <a:cs typeface="Noto Sans CJK JP Regular"/>
                  </a:rPr>
                  <a:t> 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例</a:t>
                </a:r>
                <a:r>
                  <a:rPr lang="zh-CN" altLang="en-US" sz="2800" spc="-5" dirty="0">
                    <a:latin typeface="Noto Sans CJK JP Regular"/>
                    <a:cs typeface="Noto Sans CJK JP Regular"/>
                  </a:rPr>
                  <a:t>如</a:t>
                </a:r>
                <a:r>
                  <a:rPr lang="en-US" altLang="zh-CN" sz="2800" spc="-65" dirty="0">
                    <a:latin typeface="Arial"/>
                    <a:cs typeface="Arial"/>
                  </a:rPr>
                  <a:t>.</a:t>
                </a:r>
                <a:r>
                  <a:rPr lang="zh-CN" altLang="en-US" sz="2800" spc="-155" dirty="0">
                    <a:latin typeface="Arial"/>
                    <a:cs typeface="Arial"/>
                  </a:rPr>
                  <a:t> 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个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主成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成分，根据</a:t>
                </a:r>
                <a:r>
                  <a:rPr lang="en-US" altLang="zh-CN" sz="2800" dirty="0"/>
                  <a:t>			                 </a:t>
                </a:r>
                <a:endParaRPr lang="en-US" altLang="zh-CN" sz="2800" dirty="0" smtClean="0"/>
              </a:p>
              <a:p>
                <a:pPr lv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 smtClean="0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sz="2800" b="0" i="1" smtClean="0">
                          <a:latin typeface="Cambria Math" charset="0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altLang="zh-CN" sz="2800" dirty="0"/>
              </a:p>
              <a:p>
                <a:pPr marL="527685" marR="5080" indent="-515620">
                  <a:spcBef>
                    <a:spcPts val="95"/>
                  </a:spcBef>
                  <a:tabLst>
                    <a:tab pos="527685" algn="l"/>
                  </a:tabLst>
                </a:pPr>
                <a:r>
                  <a:rPr lang="zh-CN" altLang="en-US" dirty="0">
                    <a:latin typeface="Noto Sans CJK JP Regular"/>
                    <a:cs typeface="Noto Sans CJK JP Regular"/>
                  </a:rPr>
                  <a:t>特征脸可以被用于表示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已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有的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和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新来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的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脸部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图</a:t>
                </a:r>
                <a:r>
                  <a:rPr lang="zh-CN" altLang="en-US" spc="-35" dirty="0">
                    <a:latin typeface="Noto Sans CJK JP Regular"/>
                    <a:cs typeface="Noto Sans CJK JP Regular"/>
                  </a:rPr>
                  <a:t>像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，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一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个新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的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中心化</a:t>
                </a:r>
                <a:r>
                  <a:rPr lang="zh-CN" altLang="en-US" spc="5" dirty="0" smtClean="0">
                    <a:latin typeface="Noto Sans CJK JP Regular"/>
                    <a:cs typeface="Noto Sans CJK JP Regular"/>
                  </a:rPr>
                  <a:t>的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脸部头像可以被投影</a:t>
                </a:r>
                <a:r>
                  <a:rPr lang="zh-CN" altLang="en-US" spc="-10" dirty="0">
                    <a:latin typeface="Noto Sans CJK JP Regular"/>
                    <a:cs typeface="Noto Sans CJK JP Regular"/>
                  </a:rPr>
                  <a:t>到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特征</a:t>
                </a:r>
                <a:r>
                  <a:rPr lang="zh-CN" altLang="en-US" spc="5" dirty="0" smtClean="0">
                    <a:latin typeface="Noto Sans CJK JP Regular"/>
                    <a:cs typeface="Noto Sans CJK JP Regular"/>
                  </a:rPr>
                  <a:t>量。</a:t>
                </a:r>
                <a:endParaRPr lang="zh-CN" altLang="en-US" dirty="0">
                  <a:latin typeface="Noto Sans CJK JP Regular"/>
                  <a:cs typeface="Noto Sans CJK JP Regular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用于人脸识别</a:t>
            </a:r>
            <a:r>
              <a:rPr lang="en-US" altLang="zh-CN" spc="2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7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特征脸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0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用于人脸识别</a:t>
            </a:r>
            <a:r>
              <a:rPr lang="en-US" altLang="zh-CN" spc="2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7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特征脸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14" y="1890454"/>
            <a:ext cx="5892800" cy="1415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38" y="4281488"/>
            <a:ext cx="4131734" cy="1922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46452" y="3442692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600" dirty="0">
                <a:solidFill>
                  <a:srgbClr val="23373B"/>
                </a:solidFill>
                <a:latin typeface="Times New Roman" pitchFamily="18" charset="0"/>
                <a:cs typeface="Times New Roman" pitchFamily="18" charset="0"/>
              </a:rPr>
              <a:t>Reconstruction Procedure</a:t>
            </a:r>
            <a:endParaRPr lang="zh-CN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559116" y="1359212"/>
                <a:ext cx="55699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0" smtClean="0">
                              <a:latin typeface="Cambria Math" charset="0"/>
                            </a:rPr>
                            <m:t>𝐱</m:t>
                          </m:r>
                        </m:e>
                      </m:acc>
                      <m:r>
                        <a:rPr kumimoji="1" lang="en-US" altLang="zh-CN" sz="2800" b="0" i="1" smtClean="0">
                          <a:latin typeface="Cambria Math" charset="0"/>
                        </a:rPr>
                        <m:t>      = </m:t>
                      </m:r>
                      <m:acc>
                        <m:accPr>
                          <m:chr m:val="̅"/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>
                              <a:latin typeface="Cambria Math" charset="0"/>
                            </a:rPr>
                            <m:t>𝐱</m:t>
                          </m:r>
                        </m:e>
                      </m:acc>
                      <m:r>
                        <a:rPr kumimoji="1" lang="en-US" altLang="zh-CN" sz="2800" b="0" i="1" smtClean="0">
                          <a:latin typeface="Cambria Math" charset="0"/>
                        </a:rPr>
                        <m:t>+  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0" smtClean="0">
                              <a:latin typeface="Cambria Math" charset="0"/>
                            </a:rPr>
                            <m:t>𝐮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>
                              <a:latin typeface="Cambria Math" charset="0"/>
                            </a:rPr>
                            <m:t>𝐮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>
                              <a:latin typeface="Cambria Math" charset="0"/>
                            </a:rPr>
                            <m:t>𝐮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116" y="1359212"/>
                <a:ext cx="556998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9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18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lang="en-US" altLang="zh-CN" spc="2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55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话题分析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2893" y="1104668"/>
            <a:ext cx="10860174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638" marR="5080" indent="-20638">
              <a:lnSpc>
                <a:spcPct val="150100"/>
              </a:lnSpc>
              <a:spcBef>
                <a:spcPts val="100"/>
              </a:spcBef>
            </a:pPr>
            <a:r>
              <a:rPr lang="zh-CN" altLang="en-US" sz="3200" spc="27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3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隐语</a:t>
            </a:r>
            <a:r>
              <a:rPr lang="zh-CN" altLang="en-US" sz="3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义</a:t>
            </a:r>
            <a:r>
              <a:rPr lang="zh-CN" altLang="en-US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索引</a:t>
            </a:r>
            <a:r>
              <a:rPr lang="en-US" altLang="zh-CN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LSI</a:t>
            </a:r>
            <a:r>
              <a:rPr lang="zh-CN" altLang="en-US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(latent</a:t>
            </a:r>
            <a:r>
              <a:rPr lang="zh-CN" altLang="en-US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semantic</a:t>
            </a:r>
            <a:r>
              <a:rPr lang="zh-CN" altLang="en-US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indexing)</a:t>
            </a:r>
            <a:r>
              <a:rPr lang="zh-CN" altLang="en-US" sz="32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发现词语背后的含义；发现文档</a:t>
            </a: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的主题</a:t>
            </a:r>
            <a:endParaRPr lang="zh-CN" altLang="en-US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94607" y="2619756"/>
            <a:ext cx="4488180" cy="4238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/>
          <p:cNvSpPr txBox="1"/>
          <p:nvPr/>
        </p:nvSpPr>
        <p:spPr>
          <a:xfrm>
            <a:off x="107176" y="2760916"/>
            <a:ext cx="2087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文档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单词 矩阵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20385" y="5317067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单词在文档中是否出现： 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0/1</a:t>
            </a:r>
          </a:p>
          <a:p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单词在文档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中出现的频率：自然数</a:t>
            </a:r>
            <a:endParaRPr kumimoji="1"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单词在文档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TFIDF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：实数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" name="直线箭头连接符 8"/>
          <p:cNvCxnSpPr/>
          <p:nvPr/>
        </p:nvCxnSpPr>
        <p:spPr bwMode="auto">
          <a:xfrm>
            <a:off x="6096000" y="5317067"/>
            <a:ext cx="1854865" cy="3090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53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LSI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object 13"/>
          <p:cNvSpPr/>
          <p:nvPr/>
        </p:nvSpPr>
        <p:spPr>
          <a:xfrm>
            <a:off x="5256540" y="4363769"/>
            <a:ext cx="6414516" cy="1533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3215639" y="1955292"/>
            <a:ext cx="5725668" cy="2077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 txBox="1"/>
          <p:nvPr/>
        </p:nvSpPr>
        <p:spPr>
          <a:xfrm>
            <a:off x="3173729" y="1563370"/>
            <a:ext cx="92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document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11"/>
          <p:cNvSpPr/>
          <p:nvPr/>
        </p:nvSpPr>
        <p:spPr>
          <a:xfrm>
            <a:off x="3595115" y="1828038"/>
            <a:ext cx="114300" cy="344805"/>
          </a:xfrm>
          <a:custGeom>
            <a:avLst/>
            <a:gdLst/>
            <a:ahLst/>
            <a:cxnLst/>
            <a:rect l="l" t="t" r="r" b="b"/>
            <a:pathLst>
              <a:path w="114300" h="344805">
                <a:moveTo>
                  <a:pt x="38100" y="230124"/>
                </a:moveTo>
                <a:lnTo>
                  <a:pt x="0" y="230124"/>
                </a:lnTo>
                <a:lnTo>
                  <a:pt x="57150" y="344424"/>
                </a:lnTo>
                <a:lnTo>
                  <a:pt x="104775" y="249174"/>
                </a:lnTo>
                <a:lnTo>
                  <a:pt x="38100" y="249174"/>
                </a:lnTo>
                <a:lnTo>
                  <a:pt x="38100" y="230124"/>
                </a:lnTo>
                <a:close/>
              </a:path>
              <a:path w="114300" h="344805">
                <a:moveTo>
                  <a:pt x="50800" y="0"/>
                </a:moveTo>
                <a:lnTo>
                  <a:pt x="38100" y="0"/>
                </a:lnTo>
                <a:lnTo>
                  <a:pt x="38100" y="249174"/>
                </a:lnTo>
                <a:lnTo>
                  <a:pt x="50800" y="249174"/>
                </a:lnTo>
                <a:lnTo>
                  <a:pt x="50800" y="0"/>
                </a:lnTo>
                <a:close/>
              </a:path>
              <a:path w="114300" h="344805">
                <a:moveTo>
                  <a:pt x="63500" y="230124"/>
                </a:moveTo>
                <a:lnTo>
                  <a:pt x="50800" y="230124"/>
                </a:lnTo>
                <a:lnTo>
                  <a:pt x="50800" y="249174"/>
                </a:lnTo>
                <a:lnTo>
                  <a:pt x="63500" y="249174"/>
                </a:lnTo>
                <a:lnTo>
                  <a:pt x="63500" y="230124"/>
                </a:lnTo>
                <a:close/>
              </a:path>
              <a:path w="114300" h="344805">
                <a:moveTo>
                  <a:pt x="76200" y="0"/>
                </a:moveTo>
                <a:lnTo>
                  <a:pt x="63500" y="0"/>
                </a:lnTo>
                <a:lnTo>
                  <a:pt x="63500" y="249174"/>
                </a:lnTo>
                <a:lnTo>
                  <a:pt x="76200" y="249174"/>
                </a:lnTo>
                <a:lnTo>
                  <a:pt x="76200" y="0"/>
                </a:lnTo>
                <a:close/>
              </a:path>
              <a:path w="114300" h="344805">
                <a:moveTo>
                  <a:pt x="114300" y="230124"/>
                </a:moveTo>
                <a:lnTo>
                  <a:pt x="76200" y="230124"/>
                </a:lnTo>
                <a:lnTo>
                  <a:pt x="76200" y="249174"/>
                </a:lnTo>
                <a:lnTo>
                  <a:pt x="104775" y="249174"/>
                </a:lnTo>
                <a:lnTo>
                  <a:pt x="114300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2861310" y="2298192"/>
            <a:ext cx="467995" cy="114300"/>
          </a:xfrm>
          <a:custGeom>
            <a:avLst/>
            <a:gdLst/>
            <a:ahLst/>
            <a:cxnLst/>
            <a:rect l="l" t="t" r="r" b="b"/>
            <a:pathLst>
              <a:path w="467995" h="114300">
                <a:moveTo>
                  <a:pt x="353567" y="0"/>
                </a:moveTo>
                <a:lnTo>
                  <a:pt x="353567" y="114300"/>
                </a:lnTo>
                <a:lnTo>
                  <a:pt x="429767" y="76200"/>
                </a:lnTo>
                <a:lnTo>
                  <a:pt x="372617" y="76200"/>
                </a:lnTo>
                <a:lnTo>
                  <a:pt x="372617" y="63500"/>
                </a:lnTo>
                <a:lnTo>
                  <a:pt x="455167" y="63500"/>
                </a:lnTo>
                <a:lnTo>
                  <a:pt x="467867" y="57150"/>
                </a:lnTo>
                <a:lnTo>
                  <a:pt x="455167" y="50800"/>
                </a:lnTo>
                <a:lnTo>
                  <a:pt x="372617" y="50800"/>
                </a:lnTo>
                <a:lnTo>
                  <a:pt x="372617" y="38100"/>
                </a:lnTo>
                <a:lnTo>
                  <a:pt x="429767" y="38100"/>
                </a:lnTo>
                <a:lnTo>
                  <a:pt x="353567" y="0"/>
                </a:lnTo>
                <a:close/>
              </a:path>
              <a:path w="467995" h="114300">
                <a:moveTo>
                  <a:pt x="353567" y="63500"/>
                </a:moveTo>
                <a:lnTo>
                  <a:pt x="0" y="63500"/>
                </a:lnTo>
                <a:lnTo>
                  <a:pt x="0" y="76200"/>
                </a:lnTo>
                <a:lnTo>
                  <a:pt x="353567" y="76200"/>
                </a:lnTo>
                <a:lnTo>
                  <a:pt x="353567" y="63500"/>
                </a:lnTo>
                <a:close/>
              </a:path>
              <a:path w="467995" h="114300">
                <a:moveTo>
                  <a:pt x="455167" y="63500"/>
                </a:moveTo>
                <a:lnTo>
                  <a:pt x="372617" y="63500"/>
                </a:lnTo>
                <a:lnTo>
                  <a:pt x="372617" y="76200"/>
                </a:lnTo>
                <a:lnTo>
                  <a:pt x="429767" y="76200"/>
                </a:lnTo>
                <a:lnTo>
                  <a:pt x="455167" y="63500"/>
                </a:lnTo>
                <a:close/>
              </a:path>
              <a:path w="467995" h="114300">
                <a:moveTo>
                  <a:pt x="353567" y="38100"/>
                </a:moveTo>
                <a:lnTo>
                  <a:pt x="0" y="38100"/>
                </a:lnTo>
                <a:lnTo>
                  <a:pt x="0" y="50800"/>
                </a:lnTo>
                <a:lnTo>
                  <a:pt x="353567" y="50800"/>
                </a:lnTo>
                <a:lnTo>
                  <a:pt x="353567" y="38100"/>
                </a:lnTo>
                <a:close/>
              </a:path>
              <a:path w="467995" h="114300">
                <a:moveTo>
                  <a:pt x="429767" y="38100"/>
                </a:moveTo>
                <a:lnTo>
                  <a:pt x="372617" y="38100"/>
                </a:lnTo>
                <a:lnTo>
                  <a:pt x="372617" y="50800"/>
                </a:lnTo>
                <a:lnTo>
                  <a:pt x="455167" y="50800"/>
                </a:lnTo>
                <a:lnTo>
                  <a:pt x="4297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 txBox="1"/>
          <p:nvPr/>
        </p:nvSpPr>
        <p:spPr>
          <a:xfrm>
            <a:off x="2725292" y="205016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word</a:t>
            </a:r>
            <a:endParaRPr sz="18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/>
              <p:cNvSpPr txBox="1"/>
              <p:nvPr/>
            </p:nvSpPr>
            <p:spPr>
              <a:xfrm>
                <a:off x="332943" y="4159366"/>
                <a:ext cx="5506085" cy="1933991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241300" indent="-228600">
                  <a:lnSpc>
                    <a:spcPct val="100000"/>
                  </a:lnSpc>
                  <a:spcBef>
                    <a:spcPts val="795"/>
                  </a:spcBef>
                  <a:buChar char="•"/>
                  <a:tabLst>
                    <a:tab pos="241300" algn="l"/>
                  </a:tabLst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𝑟𝑎𝑛𝑘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mr-IN" altLang="zh-CN" sz="2400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𝐔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mr-IN" altLang="zh-CN" sz="2400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𝐾</m:t>
                            </m:r>
                          </m:sub>
                        </m:sSub>
                        <m:sSup>
                          <m:sSupPr>
                            <m:ctrlPr>
                              <a:rPr lang="mr-IN" altLang="zh-CN" sz="24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𝑟𝑎𝑛𝑘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2400" b="1" i="0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𝐃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CN" altLang="en-US" sz="2400" dirty="0">
                  <a:latin typeface="Arial"/>
                  <a:cs typeface="Arial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695"/>
                  </a:spcBef>
                  <a:buFont typeface="Arial"/>
                  <a:buChar char="•"/>
                  <a:tabLst>
                    <a:tab pos="241300" algn="l"/>
                  </a:tabLst>
                </a:pPr>
                <a:r>
                  <a:rPr lang="zh-CN" altLang="en-US" sz="2400" spc="270" dirty="0" smtClean="0">
                    <a:solidFill>
                      <a:srgbClr val="093E5D"/>
                    </a:solidFill>
                    <a:latin typeface="DejaVu Sans"/>
                    <a:cs typeface="DejaVu Sans"/>
                  </a:rPr>
                  <a:t>𝐾</a:t>
                </a:r>
                <a:r>
                  <a:rPr lang="zh-CN" altLang="en-US" sz="2400" spc="-260" dirty="0" smtClean="0">
                    <a:solidFill>
                      <a:srgbClr val="093E5D"/>
                    </a:solidFill>
                    <a:latin typeface="DejaVu Sans"/>
                    <a:cs typeface="DejaVu Sans"/>
                  </a:rPr>
                  <a:t> </a:t>
                </a:r>
                <a:r>
                  <a:rPr lang="zh-CN" altLang="en-US" sz="24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隐含主题的个数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660"/>
                  </a:spcBef>
                  <a:buFont typeface="Arial"/>
                  <a:buChar char="•"/>
                  <a:tabLst>
                    <a:tab pos="2413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400" b="1" i="0" spc="-10" smtClean="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𝐮</m:t>
                        </m:r>
                      </m:e>
                      <m:sub>
                        <m:r>
                          <a:rPr lang="en-US" altLang="zh-CN" sz="2400" b="0" i="1" spc="-10" smtClean="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spc="-10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</a:t>
                </a:r>
                <a:r>
                  <a:rPr lang="zh-CN" altLang="en-US" sz="2400" spc="-10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 spc="-13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lang="zh-CN" altLang="en-US" sz="2400" spc="-10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个主题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665"/>
                  </a:spcBef>
                  <a:buFont typeface="Arial"/>
                  <a:buChar char="•"/>
                  <a:tabLst>
                    <a:tab pos="241300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</m:ctrlPr>
                      </m:sSubSupPr>
                      <m:e>
                        <m:r>
                          <a:rPr lang="en-US" altLang="zh-CN" sz="2400" b="1" i="0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𝐯</m:t>
                        </m:r>
                      </m:e>
                      <m:sub>
                        <m:r>
                          <a:rPr lang="en-US" altLang="zh-CN" sz="2400" b="1" i="1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𝒊</m:t>
                        </m:r>
                      </m:sub>
                      <m:sup>
                        <m:r>
                          <a:rPr lang="en-US" altLang="zh-CN" sz="2400" b="0" i="1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4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</a:t>
                </a:r>
                <a:r>
                  <a:rPr lang="zh-CN" altLang="en-US" sz="2400" spc="-5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 spc="5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2400" spc="-5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文档用</a:t>
                </a:r>
                <a14:m>
                  <m:oMath xmlns:m="http://schemas.openxmlformats.org/officeDocument/2006/math"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个主题的表示</a:t>
                </a:r>
                <a:endParaRPr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43" y="4159366"/>
                <a:ext cx="5506085" cy="1933991"/>
              </a:xfrm>
              <a:prstGeom prst="rect">
                <a:avLst/>
              </a:prstGeom>
              <a:blipFill rotWithShape="0">
                <a:blip r:embed="rId4"/>
                <a:stretch>
                  <a:fillRect l="-2990" b="-7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564712" y="1260579"/>
                <a:ext cx="1919885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mr-IN" altLang="zh-CN" sz="24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D</m:t>
                      </m:r>
                      <m:r>
                        <m:rPr>
                          <m:nor/>
                        </m:rPr>
                        <a:rPr lang="zh-CN" altLang="en-US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</m:t>
                      </m:r>
                      <m:r>
                        <m:rPr>
                          <m:nor/>
                        </m:rPr>
                        <a:rPr lang="mr-IN" altLang="zh-CN" sz="24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 </m:t>
                      </m:r>
                      <m:r>
                        <m:rPr>
                          <m:nor/>
                        </m:rPr>
                        <a:rPr lang="zh-CN" altLang="en-US" sz="24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</m:t>
                      </m:r>
                      <m:r>
                        <m:rPr>
                          <m:nor/>
                        </m:rPr>
                        <a:rPr lang="mr-IN" altLang="zh-CN" sz="24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4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mr-IN" altLang="zh-CN" sz="2400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12" y="1260579"/>
                <a:ext cx="1919885" cy="468205"/>
              </a:xfrm>
              <a:prstGeom prst="rect">
                <a:avLst/>
              </a:prstGeom>
              <a:blipFill rotWithShape="0">
                <a:blip r:embed="rId5"/>
                <a:stretch>
                  <a:fillRect l="-635" t="-100000" b="-1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256540" y="3702244"/>
                <a:ext cx="83151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0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𝐔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40" y="3702244"/>
                <a:ext cx="83151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308400" y="3730784"/>
                <a:ext cx="7816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mr-IN" altLang="zh-CN" b="1" kern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400" y="3730784"/>
                <a:ext cx="7816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612187" y="3729568"/>
                <a:ext cx="753348" cy="3793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1" kern="0" dirty="0">
                              <a:solidFill>
                                <a:srgbClr val="093F5D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187" y="3729568"/>
                <a:ext cx="753348" cy="3793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256540" y="5786854"/>
                <a:ext cx="6096000" cy="114031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9405E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9405E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9405E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40" y="5786854"/>
                <a:ext cx="6096000" cy="11403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6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降维</a:t>
            </a:r>
            <a:endParaRPr lang="zh-CN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2893" y="1334153"/>
            <a:ext cx="111141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65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降维或嵌入是指将原始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zh-CN" altLang="en-US" sz="28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据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映</a:t>
            </a:r>
            <a:r>
              <a:rPr lang="zh-CN" altLang="en-US" sz="28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射</a:t>
            </a:r>
            <a:r>
              <a:rPr lang="zh-CN" altLang="en-US" sz="28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到低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</a:t>
            </a:r>
            <a:r>
              <a:rPr lang="zh-CN" altLang="en-US" sz="2800" spc="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</a:t>
            </a:r>
            <a:r>
              <a:rPr lang="zh-CN" altLang="en-US" sz="28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marR="5080" indent="-457200">
              <a:lnSpc>
                <a:spcPct val="150000"/>
              </a:lnSpc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实质的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想法</a:t>
            </a:r>
            <a:r>
              <a:rPr lang="zh-CN" altLang="en-US" sz="2800" spc="-3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高度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冗余的数据通常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被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压缩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8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800" spc="-1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即高维复杂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的数据其内在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的维度可能比较小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或者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关的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度较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小。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3" y="3150035"/>
            <a:ext cx="5947834" cy="26630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6800" y="6028267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90090" y="6045201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本质维度为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2D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PCA 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object 5"/>
          <p:cNvSpPr txBox="1">
            <a:spLocks noGrp="1"/>
          </p:cNvSpPr>
          <p:nvPr>
            <p:ph sz="quarter" idx="10"/>
          </p:nvPr>
        </p:nvSpPr>
        <p:spPr>
          <a:xfrm>
            <a:off x="630237" y="1147763"/>
            <a:ext cx="10752465" cy="485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indent="-362585">
              <a:lnSpc>
                <a:spcPct val="100000"/>
              </a:lnSpc>
              <a:spcBef>
                <a:spcPts val="100"/>
              </a:spcBef>
              <a:buFont typeface="Wingdings"/>
              <a:buChar char="◼"/>
              <a:tabLst>
                <a:tab pos="375285" algn="l"/>
                <a:tab pos="37592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优</a:t>
            </a:r>
            <a:r>
              <a:rPr spc="-5"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点</a:t>
            </a:r>
            <a:r>
              <a:rPr spc="-25" dirty="0">
                <a:solidFill>
                  <a:srgbClr val="093E5D"/>
                </a:solidFill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特征向量方法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3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没有额外要调节的参数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没有迭代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没有局部最小值</a:t>
            </a:r>
            <a:endParaRPr dirty="0">
              <a:latin typeface="Noto Sans CJK JP Regular"/>
              <a:cs typeface="Noto Sans CJK JP Regular"/>
            </a:endParaRPr>
          </a:p>
          <a:p>
            <a:pPr marL="299085" indent="-286385">
              <a:lnSpc>
                <a:spcPct val="100000"/>
              </a:lnSpc>
              <a:spcBef>
                <a:spcPts val="1440"/>
              </a:spcBef>
              <a:buFont typeface="Wingdings"/>
              <a:buChar char="◼"/>
              <a:tabLst>
                <a:tab pos="299720" algn="l"/>
              </a:tabLst>
            </a:pPr>
            <a:r>
              <a:rPr spc="-5"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弱</a:t>
            </a: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点</a:t>
            </a:r>
            <a:r>
              <a:rPr spc="-25" dirty="0">
                <a:solidFill>
                  <a:srgbClr val="093E5D"/>
                </a:solidFill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  <a:p>
            <a:pPr marL="469900" lvl="1" indent="-190500">
              <a:lnSpc>
                <a:spcPct val="100000"/>
              </a:lnSpc>
              <a:spcBef>
                <a:spcPts val="193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只用了二阶统计</a:t>
            </a:r>
            <a:r>
              <a:rPr spc="-15"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量</a:t>
            </a: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，不能处理高阶依赖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 smtClean="0">
                <a:solidFill>
                  <a:srgbClr val="093E5D"/>
                </a:solidFill>
                <a:latin typeface="Noto Sans CJK JP Regular"/>
                <a:cs typeface="Noto Sans CJK JP Regular"/>
              </a:rPr>
              <a:t>受限于线性投影</a:t>
            </a:r>
            <a:endParaRPr lang="en-US" dirty="0" smtClean="0">
              <a:solidFill>
                <a:srgbClr val="093E5D"/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7514915" y="3766398"/>
            <a:ext cx="3579398" cy="19217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156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/>
              <a:t>有时候存在两</a:t>
            </a:r>
            <a:r>
              <a:rPr lang="zh-CN" altLang="en-US" sz="2400" dirty="0" smtClean="0"/>
              <a:t>种对象，受到</a:t>
            </a:r>
            <a:r>
              <a:rPr lang="zh-CN" altLang="en-US" sz="2400" dirty="0"/>
              <a:t>某种共同潜在</a:t>
            </a:r>
            <a:r>
              <a:rPr lang="zh-CN" altLang="en-US" sz="2400" dirty="0" smtClean="0"/>
              <a:t>因素（</a:t>
            </a:r>
            <a:r>
              <a:rPr lang="en-US" altLang="zh-CN" sz="2400" dirty="0" smtClean="0"/>
              <a:t>latent factor</a:t>
            </a:r>
            <a:r>
              <a:rPr lang="zh-CN" altLang="en-US" sz="2400" dirty="0" smtClean="0"/>
              <a:t>）的</a:t>
            </a:r>
            <a:r>
              <a:rPr lang="zh-CN" altLang="en-US" sz="2400" dirty="0"/>
              <a:t>操</a:t>
            </a:r>
            <a:r>
              <a:rPr lang="zh-CN" altLang="en-US" sz="2400" dirty="0" smtClean="0"/>
              <a:t>控。</a:t>
            </a:r>
            <a:endParaRPr lang="en-US" altLang="zh-CN" sz="2400" dirty="0" smtClean="0"/>
          </a:p>
          <a:p>
            <a:r>
              <a:rPr lang="zh-CN" altLang="en-US" sz="2400" dirty="0" smtClean="0"/>
              <a:t>如果这些</a:t>
            </a:r>
            <a:r>
              <a:rPr lang="zh-CN" altLang="en-US" sz="2400" dirty="0"/>
              <a:t>潜在因素，就可以对用户的行为进行预测，这也是</a:t>
            </a:r>
            <a:r>
              <a:rPr lang="zh-CN" altLang="en-US" sz="2400" dirty="0">
                <a:solidFill>
                  <a:srgbClr val="C00000"/>
                </a:solidFill>
              </a:rPr>
              <a:t>推荐系统</a:t>
            </a:r>
            <a:r>
              <a:rPr lang="zh-CN" altLang="en-US" sz="2400" dirty="0"/>
              <a:t>常用的方法</a:t>
            </a:r>
            <a:r>
              <a:rPr lang="zh-CN" altLang="en-US" sz="2400" dirty="0" smtClean="0"/>
              <a:t>之一。</a:t>
            </a:r>
            <a:endParaRPr kumimoji="1"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矩阵</a:t>
            </a:r>
            <a:r>
              <a:rPr kumimoji="1" lang="zh-CN" altLang="en-US" dirty="0" smtClean="0"/>
              <a:t>分解</a:t>
            </a:r>
            <a:endParaRPr kumimoji="1" lang="zh-CN" altLang="en-US" dirty="0"/>
          </a:p>
        </p:txBody>
      </p:sp>
      <p:pic>
        <p:nvPicPr>
          <p:cNvPr id="49154" name="Picture 2" descr="https://pic1.zhimg.com/80/v2-dca8016fa110cee010e06e0f58d57944_144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" y="2978932"/>
            <a:ext cx="6457362" cy="36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909741" y="2978932"/>
            <a:ext cx="54854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SVD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分解只能处理稠密矩阵，推荐系统中的打分矩阵非常稀疏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因此最简单的办法是直接矩阵分解：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748766" y="4170518"/>
                <a:ext cx="3060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𝑈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800" b="1" i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𝑈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𝐐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66" y="4170518"/>
                <a:ext cx="306083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748766" y="4811165"/>
                <a:ext cx="363393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𝑈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：用户数目，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𝐼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：物品数目，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：隐含变量的数目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66" y="4811165"/>
                <a:ext cx="3633936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7087599" y="5772009"/>
            <a:ext cx="237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4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评分预测为：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748766" y="5819623"/>
                <a:ext cx="3544753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𝑢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66" y="5819623"/>
                <a:ext cx="3544753" cy="11308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67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 smtClean="0"/>
                  <a:t>利用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</a:rPr>
                      <m:t>𝐑</m:t>
                    </m:r>
                  </m:oMath>
                </a14:m>
                <a:r>
                  <a:rPr lang="zh-CN" altLang="en-US" dirty="0"/>
                  <a:t>中的已知评分，训练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</a:rPr>
                      <m:t>𝐏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</a:rPr>
                      <m:t>𝐐</m:t>
                    </m:r>
                    <m:r>
                      <a:rPr lang="en-US" altLang="zh-CN" b="1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</a:rPr>
                      <m:t>𝐏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</a:rPr>
                      <m:t>𝐐</m:t>
                    </m:r>
                  </m:oMath>
                </a14:m>
                <a:r>
                  <a:rPr lang="zh-CN" altLang="en-US" dirty="0"/>
                  <a:t>相乘的结果能最好地拟合已知的评分 </a:t>
                </a:r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/>
                  <a:t>目标函数为最小化总的误差平方</a:t>
                </a:r>
                <a:r>
                  <a:rPr lang="zh-CN" altLang="en-US" dirty="0" smtClean="0"/>
                  <a:t>和：</a:t>
                </a: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endParaRPr lang="en-US" altLang="zh-CN" dirty="0" smtClean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 smtClean="0"/>
                  <a:t>为避免过拟合，增加</a:t>
                </a:r>
                <a:r>
                  <a:rPr lang="zh-CN" altLang="en-US" dirty="0"/>
                  <a:t>正则项，目标函数变为 ：</a:t>
                </a: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模型训练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15" y="3044278"/>
            <a:ext cx="11137237" cy="1388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315" y="4525160"/>
            <a:ext cx="2841239" cy="5890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56" y="5898479"/>
            <a:ext cx="11869544" cy="8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/>
              <a:t>用户</a:t>
            </a:r>
            <a:r>
              <a:rPr lang="zh-CN" altLang="en-US" dirty="0" smtClean="0"/>
              <a:t>对物品的</a:t>
            </a:r>
            <a:r>
              <a:rPr lang="zh-CN" altLang="en-US" dirty="0"/>
              <a:t>打分不仅取决于用户和物品间的某种关系， </a:t>
            </a:r>
          </a:p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/>
              <a:t>还取决于用户和物品独有的</a:t>
            </a:r>
            <a:r>
              <a:rPr lang="zh-CN" altLang="en-US" dirty="0" smtClean="0"/>
              <a:t>性质，预测模型变为：</a:t>
            </a:r>
            <a:endParaRPr lang="en-US" altLang="zh-CN" dirty="0" smtClean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endParaRPr lang="en-US" altLang="zh-CN" dirty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endParaRPr lang="en-US" altLang="zh-CN" dirty="0" smtClean="0"/>
          </a:p>
          <a:p>
            <a:pPr>
              <a:buClr>
                <a:schemeClr val="tx1"/>
              </a:buClr>
              <a:buFont typeface="Wingdings" charset="2"/>
              <a:buChar char="n"/>
            </a:pPr>
            <a:r>
              <a:rPr lang="zh-CN" altLang="en-US" dirty="0" smtClean="0"/>
              <a:t>目标函数为： </a:t>
            </a:r>
            <a:endParaRPr lang="zh-CN" altLang="en-US" dirty="0"/>
          </a:p>
          <a:p>
            <a:pPr marL="342900" indent="-342900">
              <a:buClr>
                <a:schemeClr val="tx1"/>
              </a:buClr>
              <a:buFont typeface="Arial" charset="0"/>
              <a:buChar char="•"/>
            </a:pPr>
            <a:endParaRPr kumimoji="1" lang="zh-CN" altLang="en-US" sz="2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增加偏差项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355290" y="2692244"/>
                <a:ext cx="3403890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kumimoji="0" lang="zh-CN" alt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9405E"/>
                        </a:solidFill>
                        <a:effectLst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Times New Roman" panose="02020603050405020304"/>
                      </a:rPr>
                      <m:t>𝜇</m:t>
                    </m:r>
                  </m:oMath>
                </a14:m>
                <a:r>
                  <a:rPr kumimoji="0" lang="zh-CN" altLang="en-US" sz="24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：总的平均分</a:t>
                </a:r>
                <a:endPara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：用户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𝑢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的属性值</a:t>
                </a:r>
                <a:endParaRPr lang="en-US" altLang="zh-CN" sz="2400" dirty="0" smtClean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：物品用户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的属性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值</a:t>
                </a:r>
                <a:endParaRPr lang="en-US" altLang="zh-CN" sz="2400" dirty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290" y="2692244"/>
                <a:ext cx="3403890" cy="1200327"/>
              </a:xfrm>
              <a:prstGeom prst="rect">
                <a:avLst/>
              </a:prstGeom>
              <a:blipFill rotWithShape="0">
                <a:blip r:embed="rId3"/>
                <a:stretch>
                  <a:fillRect l="-1971" t="-4061" b="-10660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86" y="4549764"/>
            <a:ext cx="12051814" cy="1040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89527" y="2684330"/>
                <a:ext cx="4206473" cy="551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𝑢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𝒖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527" y="2684330"/>
                <a:ext cx="4206473" cy="5510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07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随机</a:t>
            </a:r>
            <a:r>
              <a:rPr lang="zh-CN" altLang="en-US" dirty="0"/>
              <a:t>梯度</a:t>
            </a:r>
            <a:r>
              <a:rPr lang="zh-CN" altLang="en-US" dirty="0" smtClean="0"/>
              <a:t>下降（</a:t>
            </a:r>
            <a:r>
              <a:rPr lang="en-US" altLang="zh-CN" dirty="0" smtClean="0"/>
              <a:t>SGD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交替最小二</a:t>
            </a:r>
            <a:r>
              <a:rPr lang="zh-CN" altLang="en-US" dirty="0" smtClean="0"/>
              <a:t>乘法（</a:t>
            </a:r>
            <a:r>
              <a:rPr lang="en-US" altLang="zh-CN" dirty="0" smtClean="0"/>
              <a:t>Alternating Least Squares</a:t>
            </a:r>
            <a:r>
              <a:rPr lang="zh-CN" altLang="en-US" dirty="0" smtClean="0"/>
              <a:t>，</a:t>
            </a:r>
            <a:r>
              <a:rPr lang="en-US" altLang="zh-CN" dirty="0"/>
              <a:t> ALS 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一般</a:t>
            </a:r>
            <a:r>
              <a:rPr lang="zh-CN" altLang="en-US" dirty="0"/>
              <a:t>情况下随机梯度下降比</a:t>
            </a:r>
            <a:r>
              <a:rPr lang="en-US" altLang="zh-CN" dirty="0"/>
              <a:t>ALS</a:t>
            </a:r>
            <a:r>
              <a:rPr lang="zh-CN" altLang="en-US" dirty="0"/>
              <a:t>速度</a:t>
            </a:r>
            <a:r>
              <a:rPr lang="zh-CN" altLang="en-US" dirty="0" smtClean="0"/>
              <a:t>快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但当</a:t>
            </a:r>
            <a:r>
              <a:rPr lang="zh-CN" altLang="en-US" dirty="0"/>
              <a:t>系统能够并行化时，</a:t>
            </a:r>
            <a:r>
              <a:rPr lang="en-US" altLang="zh-CN" dirty="0"/>
              <a:t>ALS</a:t>
            </a:r>
            <a:r>
              <a:rPr lang="zh-CN" altLang="en-US" dirty="0"/>
              <a:t>的扩展性优于随机梯度下降法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优化算法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4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endParaRPr kumimoji="1" lang="zh-CN" altLang="en-US" dirty="0"/>
          </a:p>
        </p:txBody>
      </p:sp>
      <p:pic>
        <p:nvPicPr>
          <p:cNvPr id="4" name="Picture 2" descr="­¤å¤è¾å¥å¾çç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84" y="1233568"/>
            <a:ext cx="6370430" cy="56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791472" y="8813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24292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严肃文学</a:t>
            </a:r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79620" y="56966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rgbClr val="24292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消遣文学</a:t>
            </a:r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71908" y="383368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24292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男性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16329" y="38964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24292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女性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9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634390" y="1747770"/>
            <a:ext cx="4398661" cy="4034438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>
                <a:solidFill>
                  <a:srgbClr val="7E7E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3200" spc="-5" dirty="0">
              <a:solidFill>
                <a:srgbClr val="7E7E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>
                <a:solidFill>
                  <a:srgbClr val="7E7E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降维算法</a:t>
            </a:r>
            <a:endParaRPr lang="en-US" sz="3200" spc="-5" dirty="0">
              <a:solidFill>
                <a:srgbClr val="7E7E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预备知识</a:t>
            </a:r>
            <a:endParaRPr lang="en-US" sz="3200" spc="-5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线性模型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非线性模型</a:t>
            </a:r>
            <a:endParaRPr lang="en-US" sz="3200" spc="-5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endParaRPr sz="3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3102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0850" indent="-450850"/>
            <a:r>
              <a:rPr lang="zh-CN" altLang="en-US" dirty="0" smtClean="0"/>
              <a:t>基于重构：</a:t>
            </a:r>
            <a:endParaRPr lang="en-US" altLang="zh-CN" dirty="0" smtClean="0"/>
          </a:p>
          <a:p>
            <a:pPr marL="622300" lvl="1" indent="-450850"/>
            <a:r>
              <a:rPr lang="zh-CN" altLang="en-US" sz="2800" dirty="0" smtClean="0"/>
              <a:t>核</a:t>
            </a:r>
            <a:r>
              <a:rPr lang="en-US" altLang="zh-CN" sz="2800" dirty="0" smtClean="0"/>
              <a:t>PCA</a:t>
            </a:r>
            <a:r>
              <a:rPr lang="zh-CN" altLang="en-US" sz="2800" dirty="0" smtClean="0"/>
              <a:t>（</a:t>
            </a:r>
            <a:r>
              <a:rPr lang="en-US" altLang="zh-CN" sz="2800" dirty="0" err="1" smtClean="0"/>
              <a:t>Kernelized</a:t>
            </a:r>
            <a:r>
              <a:rPr lang="en-US" altLang="zh-CN" sz="2800" dirty="0" smtClean="0"/>
              <a:t> PCA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622300" lvl="1" indent="-450850"/>
            <a:r>
              <a:rPr lang="zh-CN" altLang="en-US" sz="2800" dirty="0" smtClean="0"/>
              <a:t>深度自编码器</a:t>
            </a:r>
            <a:endParaRPr lang="en-US" altLang="zh-CN" sz="2800" dirty="0" smtClean="0"/>
          </a:p>
          <a:p>
            <a:pPr marL="450850" indent="-450850"/>
            <a:endParaRPr lang="en-US" altLang="zh-CN" dirty="0" smtClean="0"/>
          </a:p>
          <a:p>
            <a:pPr marL="450850" indent="-450850"/>
            <a:r>
              <a:rPr lang="zh-CN" altLang="en-US" dirty="0" smtClean="0"/>
              <a:t>流形学习</a:t>
            </a:r>
            <a:endParaRPr lang="en-US" altLang="zh-CN" dirty="0" smtClean="0"/>
          </a:p>
          <a:p>
            <a:pPr marL="622300" lvl="1" indent="-450850"/>
            <a:r>
              <a:rPr lang="zh-CN" altLang="en-US" sz="2800" dirty="0" smtClean="0"/>
              <a:t>全局距离保持：</a:t>
            </a:r>
            <a:r>
              <a:rPr lang="en-US" altLang="zh-CN" sz="2800" dirty="0" smtClean="0"/>
              <a:t>ISOMAP</a:t>
            </a:r>
          </a:p>
          <a:p>
            <a:pPr marL="622300" lvl="1" indent="-450850"/>
            <a:r>
              <a:rPr lang="zh-CN" altLang="en-US" sz="2800" dirty="0" smtClean="0"/>
              <a:t>局部距离保持：</a:t>
            </a:r>
            <a:r>
              <a:rPr lang="en-US" altLang="zh-CN" sz="2800" dirty="0" smtClean="0"/>
              <a:t>LLE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Laplacian </a:t>
            </a:r>
            <a:r>
              <a:rPr lang="en-US" altLang="zh-CN" sz="2800" dirty="0" err="1" smtClean="0"/>
              <a:t>Eigenmaps</a:t>
            </a:r>
            <a:endParaRPr lang="en-US" altLang="zh-CN" sz="2800" dirty="0" smtClean="0"/>
          </a:p>
          <a:p>
            <a:pPr marL="622300" lvl="1" indent="-450850"/>
            <a:r>
              <a:rPr lang="zh-CN" altLang="en-US" sz="2800" dirty="0" smtClean="0"/>
              <a:t>局部优先，兼顾全局特征保存：</a:t>
            </a:r>
            <a:r>
              <a:rPr lang="en-US" altLang="zh-CN" sz="2800" dirty="0" smtClean="0"/>
              <a:t>T-NSE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UMAP</a:t>
            </a:r>
          </a:p>
          <a:p>
            <a:pPr marL="622300" lvl="1" indent="-450850"/>
            <a:endParaRPr lang="en-US" altLang="zh-CN" sz="2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非线性降维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6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endParaRPr lang="en-US" altLang="zh-CN" dirty="0" smtClean="0"/>
              </a:p>
              <a:p>
                <a:pPr marL="450850" indent="-450850"/>
                <a:endParaRPr lang="en-US" altLang="zh-CN" dirty="0" smtClean="0"/>
              </a:p>
              <a:p>
                <a:pPr marL="450850" indent="-450850"/>
                <a:endParaRPr lang="en-US" altLang="zh-CN" dirty="0" smtClean="0"/>
              </a:p>
              <a:p>
                <a:pPr marL="450850" indent="-450850"/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</a:rPr>
                      <m:t>𝐱</m:t>
                    </m:r>
                  </m:oMath>
                </a14:m>
                <a:r>
                  <a:rPr lang="zh-CN" altLang="en-US" dirty="0" smtClean="0"/>
                  <a:t>进行非线性映射，然后再降维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𝐒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l-GR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𝐳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marL="450850" indent="-450850">
                  <a:lnSpc>
                    <a:spcPct val="100000"/>
                  </a:lnSpc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622300" lvl="1" indent="-450850">
                  <a:lnSpc>
                    <a:spcPct val="100000"/>
                  </a:lnSpc>
                </a:pPr>
                <a:endParaRPr lang="en-US" altLang="zh-CN" dirty="0" smtClean="0"/>
              </a:p>
              <a:p>
                <a:pPr marL="450850" indent="-450850">
                  <a:lnSpc>
                    <a:spcPct val="100000"/>
                  </a:lnSpc>
                </a:pPr>
                <a:r>
                  <a:rPr lang="zh-CN" altLang="en-US" dirty="0" smtClean="0"/>
                  <a:t>问题</a:t>
                </a:r>
                <a:r>
                  <a:rPr lang="en-US" altLang="zh-CN" dirty="0" smtClean="0"/>
                  <a:t>:  </a:t>
                </a:r>
                <a:r>
                  <a:rPr lang="zh-CN" altLang="en-US" dirty="0" smtClean="0"/>
                  <a:t>如何选择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altLang="zh-CN" b="1" i="1">
                        <a:latin typeface="Cambria Math" charset="0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pPr marL="622300" lvl="1" indent="-450850">
                  <a:lnSpc>
                    <a:spcPct val="100000"/>
                  </a:lnSpc>
                </a:pPr>
                <a:r>
                  <a:rPr lang="en-US" altLang="zh-CN" sz="2800" dirty="0" smtClean="0"/>
                  <a:t>(1</a:t>
                </a:r>
                <a:r>
                  <a:rPr lang="en-US" altLang="zh-CN" sz="2800" dirty="0"/>
                  <a:t>) </a:t>
                </a:r>
                <a:r>
                  <a:rPr lang="zh-CN" altLang="en-US" sz="2800" dirty="0" smtClean="0"/>
                  <a:t>启发式的解决方案（可能性太多）</a:t>
                </a:r>
                <a:endParaRPr lang="en-US" altLang="zh-CN" sz="2800" dirty="0"/>
              </a:p>
              <a:p>
                <a:pPr marL="622300" lvl="1" indent="-450850">
                  <a:lnSpc>
                    <a:spcPct val="100000"/>
                  </a:lnSpc>
                </a:pPr>
                <a:r>
                  <a:rPr lang="en-US" altLang="zh-CN" sz="2800" dirty="0" smtClean="0"/>
                  <a:t>(</a:t>
                </a:r>
                <a:r>
                  <a:rPr lang="en-US" altLang="zh-CN" sz="2800" dirty="0"/>
                  <a:t>2)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altLang="zh-CN" sz="28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2800" dirty="0" smtClean="0"/>
                  <a:t>很大，计算开销大</a:t>
                </a:r>
                <a:endParaRPr lang="en-US" altLang="zh-CN" sz="2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dirty="0"/>
                  <a:t>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b="-9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超越线性</a:t>
            </a:r>
            <a:r>
              <a:rPr lang="en-US" altLang="zh-CN" spc="20" dirty="0">
                <a:latin typeface="Noto Sans CJK JP Regular"/>
                <a:cs typeface="Noto Sans CJK JP Regular"/>
              </a:rPr>
              <a:t>:</a:t>
            </a:r>
            <a:r>
              <a:rPr lang="zh-CN" altLang="en-US" spc="150" dirty="0">
                <a:latin typeface="Noto Sans CJK JP Regular"/>
                <a:cs typeface="Noto Sans CJK JP Regular"/>
              </a:rPr>
              <a:t> </a:t>
            </a:r>
            <a:r>
              <a:rPr lang="zh-CN" altLang="en-US" spc="-5" dirty="0">
                <a:latin typeface="Noto Sans CJK JP Regular"/>
                <a:cs typeface="Noto Sans CJK JP Regular"/>
              </a:rPr>
              <a:t>简单的解决方案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887" y="1093805"/>
            <a:ext cx="2542560" cy="11014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09543" y="218651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预期的解</a:t>
            </a:r>
            <a:endParaRPr lang="zh-CN" altLang="en-US" sz="2000" dirty="0">
              <a:solidFill>
                <a:srgbClr val="093F5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199020" y="3848252"/>
                <a:ext cx="8710523" cy="138499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b="1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𝐱</m:t>
                        </m:r>
                      </m:e>
                    </m:d>
                  </m:oMath>
                </a14:m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空间的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线</a:t>
                </a:r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性</a:t>
                </a:r>
                <a:r>
                  <a:rPr lang="zh-CN" altLang="en-US" sz="2800" spc="-1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降维                  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𝐱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空间的非线性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降维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 algn="ctr">
                  <a:buNone/>
                </a:pP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20" y="3848252"/>
                <a:ext cx="8710523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右箭头 9"/>
          <p:cNvSpPr/>
          <p:nvPr/>
        </p:nvSpPr>
        <p:spPr bwMode="auto">
          <a:xfrm>
            <a:off x="5027894" y="4423790"/>
            <a:ext cx="978575" cy="233917"/>
          </a:xfrm>
          <a:prstGeom prst="leftRightArrow">
            <a:avLst/>
          </a:prstGeom>
          <a:solidFill>
            <a:srgbClr val="09405E"/>
          </a:solidFill>
          <a:ln w="19050" cap="flat" cmpd="sng" algn="ctr">
            <a:solidFill>
              <a:srgbClr val="09405E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0" y="1093805"/>
            <a:ext cx="3504250" cy="10508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362" y="1093806"/>
            <a:ext cx="2686289" cy="112602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530550" y="2081176"/>
            <a:ext cx="1282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 </a:t>
            </a:r>
            <a:r>
              <a:rPr lang="zh-CN" altLang="en-US" sz="2000" dirty="0" smtClean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有效</a:t>
            </a:r>
            <a:endParaRPr lang="zh-CN" altLang="en-US" sz="2000" dirty="0">
              <a:solidFill>
                <a:srgbClr val="093F5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41171" y="2155741"/>
            <a:ext cx="1282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 </a:t>
            </a:r>
            <a:r>
              <a:rPr lang="zh-CN" altLang="en-US" sz="2000" dirty="0" smtClean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无效</a:t>
            </a:r>
            <a:endParaRPr lang="zh-CN" altLang="en-US" sz="2000" dirty="0">
              <a:solidFill>
                <a:srgbClr val="093F5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1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50637" cy="5237271"/>
              </a:xfrm>
            </p:spPr>
            <p:txBody>
              <a:bodyPr/>
              <a:lstStyle/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 smtClean="0">
                    <a:solidFill>
                      <a:srgbClr val="C00000"/>
                    </a:solidFill>
                  </a:rPr>
                  <a:t>表示理论</a:t>
                </a:r>
                <a:r>
                  <a:rPr lang="zh-CN" altLang="en-US" dirty="0" smtClean="0"/>
                  <a:t>：</a:t>
                </a:r>
                <a:r>
                  <a:rPr lang="en-US" altLang="zh-CN" sz="2800" dirty="0" smtClean="0"/>
                  <a:t>PCA</a:t>
                </a:r>
                <a:r>
                  <a:rPr lang="zh-CN" altLang="en-US" sz="2800" dirty="0" smtClean="0"/>
                  <a:t> </a:t>
                </a:r>
                <a:r>
                  <a:rPr lang="zh-CN" altLang="en-US" dirty="0" smtClean="0"/>
                  <a:t>中，投影向量（主成分方向）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zh-CN" altLang="en-US" sz="2800" b="0" i="1" smtClean="0">
                        <a:latin typeface="Cambria Math" charset="0"/>
                      </a:rPr>
                      <m:t>的</m:t>
                    </m:r>
                    <m:r>
                      <a:rPr lang="zh-CN" altLang="en-US" sz="2800" i="1" smtClean="0">
                        <a:latin typeface="Cambria Math" charset="0"/>
                      </a:rPr>
                      <m:t>线性</m:t>
                    </m:r>
                  </m:oMath>
                </a14:m>
                <a:r>
                  <a:rPr lang="zh-CN" altLang="en-US" sz="2800" dirty="0" smtClean="0"/>
                  <a:t>组合</a:t>
                </a:r>
                <a:endParaRPr lang="en-US" altLang="zh-CN" dirty="0"/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sz="2800" dirty="0" smtClean="0"/>
                  <a:t>回忆：</a:t>
                </a:r>
                <a:r>
                  <a:rPr lang="en-US" altLang="zh-CN" sz="2800" dirty="0" smtClean="0"/>
                  <a:t>PCA </a:t>
                </a:r>
                <a:r>
                  <a:rPr lang="zh-CN" altLang="en-US" sz="2800" dirty="0" smtClean="0"/>
                  <a:t>转换成特征值问题：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charset="0"/>
                      </a:rPr>
                      <m:t>𝐗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</a:rPr>
                          <m:t>𝐗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800" b="0" i="1" smtClean="0">
                        <a:latin typeface="Cambria Math" charset="0"/>
                      </a:rPr>
                      <m:t>λ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sz="2800" dirty="0" smtClean="0"/>
              </a:p>
              <a:p>
                <a:pPr lvl="1">
                  <a:buNone/>
                </a:pPr>
                <a:endParaRPr lang="en-US" altLang="zh-CN" sz="2800" dirty="0"/>
              </a:p>
              <a:p>
                <a:pPr lvl="1">
                  <a:buNone/>
                </a:pPr>
                <a:endParaRPr lang="en-US" altLang="zh-CN" sz="2800" dirty="0" smtClean="0"/>
              </a:p>
              <a:p>
                <a:pPr lvl="1">
                  <a:buNone/>
                </a:pPr>
                <a:endParaRPr lang="en-US" altLang="zh-CN" sz="2800" dirty="0" smtClean="0"/>
              </a:p>
              <a:p>
                <a:pPr lvl="1">
                  <a:buNone/>
                </a:pPr>
                <a:r>
                  <a:rPr lang="zh-CN" altLang="en-US" sz="2800" dirty="0" smtClean="0"/>
                  <a:t>注意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r>
                      <a:rPr lang="en-US" altLang="zh-CN" sz="2800" b="1" i="0" smtClean="0">
                        <a:latin typeface="Cambria Math" charset="0"/>
                      </a:rPr>
                      <m:t>𝐗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𝑑𝑖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 smtClean="0">
                                <a:latin typeface="Cambria Math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8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zh-CN" altLang="en-US" sz="2800" b="0" i="1" smtClean="0">
                        <a:latin typeface="Cambria Math" charset="0"/>
                      </a:rPr>
                      <m:t>为某种</m:t>
                    </m:r>
                  </m:oMath>
                </a14:m>
                <a:r>
                  <a:rPr lang="zh-CN" altLang="en-US" sz="2800" dirty="0" smtClean="0"/>
                  <a:t>权重。</a:t>
                </a:r>
                <a:endParaRPr lang="en-US" altLang="zh-CN" sz="2800" dirty="0"/>
              </a:p>
              <a:p>
                <a:pPr lvl="1">
                  <a:buNone/>
                </a:pPr>
                <a:endParaRPr lang="en-US" altLang="zh-CN" sz="2800" dirty="0" smtClean="0"/>
              </a:p>
              <a:p>
                <a:pPr lvl="1">
                  <a:buNone/>
                </a:pPr>
                <a:r>
                  <a:rPr lang="zh-CN" altLang="en-US" sz="2800" dirty="0" smtClean="0"/>
                  <a:t>和</a:t>
                </a:r>
                <a:r>
                  <a:rPr lang="en-US" altLang="zh-CN" sz="2800" dirty="0" smtClean="0"/>
                  <a:t> SVMs</a:t>
                </a:r>
                <a:r>
                  <a:rPr lang="zh-CN" altLang="en-US" sz="2800" dirty="0" smtClean="0"/>
                  <a:t>相似：</a:t>
                </a:r>
                <a:endParaRPr lang="en-US" altLang="zh-CN" sz="2800" dirty="0" smtClean="0"/>
              </a:p>
              <a:p>
                <a:pPr lvl="1">
                  <a:buNone/>
                </a:pPr>
                <a:endParaRPr lang="en-US" altLang="zh-CN" sz="2800" dirty="0"/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 smtClean="0"/>
                  <a:t>关键事实</a:t>
                </a:r>
                <a:r>
                  <a:rPr lang="zh-CN" altLang="en-US" dirty="0"/>
                  <a:t>：</a:t>
                </a:r>
                <a:r>
                  <a:rPr lang="en-US" altLang="zh-CN" sz="2800" dirty="0" smtClean="0"/>
                  <a:t>PCA </a:t>
                </a:r>
                <a:r>
                  <a:rPr lang="zh-CN" altLang="en-US" sz="2800" dirty="0" smtClean="0"/>
                  <a:t>只需要内积</a:t>
                </a:r>
                <a:r>
                  <a:rPr lang="en-US" altLang="zh-CN" sz="28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charset="0"/>
                      </a:rPr>
                      <m:t>𝐊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</a:rPr>
                          <m:t>𝐗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sz="2800" b="1" i="0" smtClean="0">
                        <a:latin typeface="Cambria Math" charset="0"/>
                      </a:rPr>
                      <m:t>𝐗</m:t>
                    </m:r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50637" cy="5237271"/>
              </a:xfrm>
              <a:blipFill rotWithShape="0">
                <a:blip r:embed="rId2"/>
                <a:stretch>
                  <a:fillRect l="-929" b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1846" y="189971"/>
            <a:ext cx="5400675" cy="392112"/>
          </a:xfrm>
        </p:spPr>
        <p:txBody>
          <a:bodyPr/>
          <a:lstStyle/>
          <a:p>
            <a:r>
              <a:rPr lang="zh-CN" altLang="en-US" dirty="0" smtClean="0"/>
              <a:t>核</a:t>
            </a:r>
            <a:r>
              <a:rPr lang="en-US" altLang="zh-CN" dirty="0" smtClean="0"/>
              <a:t>PCA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413" y="4531511"/>
            <a:ext cx="2127282" cy="94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41846" y="2491697"/>
                <a:ext cx="8841716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0850" indent="-450850">
                  <a:buClr>
                    <a:srgbClr val="09405E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l-GR" altLang="zh-CN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mr-IN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46" y="2491697"/>
                <a:ext cx="8841716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7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10" dirty="0" smtClean="0"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lang="zh-CN" altLang="en-US" spc="13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手写字符识别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2933" y="1126302"/>
            <a:ext cx="9804400" cy="1397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 charset="2"/>
              <a:buChar char="n"/>
              <a:tabLst>
                <a:tab pos="469265" algn="l"/>
              </a:tabLst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</a:t>
            </a:r>
            <a:r>
              <a:rPr lang="zh-CN" altLang="en-US" sz="28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示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一个高维向量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(e.g.,</a:t>
            </a:r>
            <a:r>
              <a:rPr lang="zh-CN" altLang="en-US" sz="28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lang="zh-CN" altLang="en-US" sz="28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zh-CN" altLang="en-US" sz="28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lang="zh-CN" altLang="en-US" sz="28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2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8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14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784)</a:t>
            </a:r>
            <a:r>
              <a:rPr lang="zh-CN" altLang="en-US" sz="28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每个维度表示像素的亮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度</a:t>
            </a:r>
            <a:r>
              <a:rPr lang="zh-CN" altLang="en-US" sz="2800" spc="-16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endParaRPr lang="en-US" altLang="zh-CN" sz="2800" spc="-162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 charset="2"/>
              <a:buChar char="n"/>
              <a:tabLst>
                <a:tab pos="469265" algn="l"/>
              </a:tabLst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本质结构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6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旋转方向（</a:t>
            </a:r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维）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67" y="2765426"/>
            <a:ext cx="5689600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834" y="3895727"/>
            <a:ext cx="5105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</p:spPr>
            <p:txBody>
              <a:bodyPr/>
              <a:lstStyle/>
              <a:p>
                <a:pPr marL="450850" indent="-450850">
                  <a:buClr>
                    <a:srgbClr val="09405E"/>
                  </a:buClr>
                </a:pP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PCA 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特征值问题：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𝐗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     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b="1">
                        <a:latin typeface="Cambria Math" charset="0"/>
                      </a:rPr>
                      <m:t>𝐗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sz="2800" dirty="0" smtClean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b="1">
                        <a:latin typeface="Cambria Math" charset="0"/>
                      </a:rPr>
                      <m:t>𝐗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Times New Roman" pitchFamily="18" charset="0"/>
                  </a:rPr>
                  <a:t>代入，得到</a:t>
                </a:r>
                <a:r>
                  <a:rPr lang="zh-CN" altLang="en-US" dirty="0">
                    <a:latin typeface="Times New Roman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/>
                      </a:rPr>
                      <m:t>𝐗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1" smtClean="0">
                        <a:solidFill>
                          <a:srgbClr val="C00000"/>
                        </a:solidFill>
                        <a:latin typeface="Cambria Math"/>
                      </a:rPr>
                      <m:t>𝐗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b="1" smtClean="0">
                        <a:solidFill>
                          <a:srgbClr val="C00000"/>
                        </a:solidFill>
                        <a:latin typeface="Cambria Math"/>
                      </a:rPr>
                      <m:t>𝐗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两边同乘以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，得到：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/>
                          </a:rPr>
                          <m:t>𝐗</m:t>
                        </m:r>
                      </m:e>
                    </m:d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/>
                          </a:rPr>
                          <m:t>𝐗</m:t>
                        </m:r>
                      </m:e>
                    </m:d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solidFill>
                          <a:srgbClr val="09405E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/>
                          </a:rPr>
                          <m:t>𝐗</m:t>
                        </m:r>
                      </m:e>
                    </m:d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两边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同乘以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>
                                <a:latin typeface="Cambria Math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得到：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/>
                          </a:rPr>
                          <m:t>𝐗</m:t>
                        </m:r>
                      </m:e>
                    </m:d>
                    <m:r>
                      <a:rPr lang="zh-CN" altLang="en-US" b="1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将内积矩阵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/>
                              </a:rPr>
                              <m:t>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>
                            <a:latin typeface="Cambria Math"/>
                          </a:rPr>
                          <m:t>𝐗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用核矩阵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𝐊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表示，得到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核</a:t>
                </a:r>
                <a:r>
                  <a:rPr lang="en-US" altLang="zh-CN" dirty="0" smtClean="0">
                    <a:solidFill>
                      <a:srgbClr val="C00000"/>
                    </a:solidFill>
                  </a:rPr>
                  <a:t>PCA</a:t>
                </a:r>
                <a:r>
                  <a:rPr lang="zh-CN" altLang="en-US" dirty="0" smtClean="0"/>
                  <a:t>的目标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𝐊</m:t>
                    </m:r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，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622300" lvl="1" indent="-450850">
                  <a:buClr>
                    <a:srgbClr val="09405E"/>
                  </a:buClr>
                </a:pPr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其中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核</a:t>
                </a:r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2800" b="1"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b="1"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charset="0"/>
                        <a:cs typeface="Times New Roman" pitchFamily="18" charset="0"/>
                      </a:rPr>
                      <m:t>𝑘</m:t>
                    </m:r>
                    <m:d>
                      <m:dPr>
                        <m:ctrlPr>
                          <a:rPr lang="mr-IN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 smtClean="0">
                                <a:latin typeface="Cambria Math" charset="0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latin typeface="Cambria Math" charset="0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622300" lvl="1" indent="-450850">
                  <a:buClr>
                    <a:srgbClr val="09405E"/>
                  </a:buClr>
                </a:pPr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即对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核矩阵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charset="0"/>
                      </a:rPr>
                      <m:t>𝐊</m:t>
                    </m:r>
                  </m:oMath>
                </a14:m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进行特征值分解，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zh-CN" altLang="en-US" sz="2800" b="1" i="1" smtClean="0">
                        <a:latin typeface="Cambria Math" charset="0"/>
                      </a:rPr>
                      <m:t>为特征</m:t>
                    </m:r>
                  </m:oMath>
                </a14:m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对应的特征向量。</a:t>
                </a:r>
                <a:endParaRPr lang="en-US" altLang="zh-CN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的代入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>
                        <a:latin typeface="Cambria Math"/>
                      </a:rPr>
                      <m:t>𝐗</m:t>
                    </m:r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，可得到第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𝑑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个投影方向，</a:t>
                </a:r>
                <a:r>
                  <a:rPr lang="en-US" altLang="zh-CN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cs typeface="Times New Roman" pitchFamily="18" charset="0"/>
                      </a:rPr>
                      <m:t>𝑑</m:t>
                    </m:r>
                    <m:r>
                      <a:rPr lang="en-US" altLang="zh-CN" b="0" i="1" dirty="0" smtClean="0">
                        <a:latin typeface="Cambria Math" charset="0"/>
                        <a:cs typeface="Times New Roman" pitchFamily="18" charset="0"/>
                      </a:rPr>
                      <m:t>=1,2, …,</m:t>
                    </m:r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i="1" dirty="0">
                            <a:latin typeface="Cambria Math" charset="0"/>
                            <a:cs typeface="Times New Roman" pitchFamily="18" charset="0"/>
                          </a:rPr>
                          <m:t>‘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en-US" altLang="zh-CN" dirty="0" smtClean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  <a:blipFill rotWithShape="0">
                <a:blip r:embed="rId2"/>
                <a:stretch>
                  <a:fillRect l="-896" r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1846" y="189971"/>
            <a:ext cx="5400675" cy="392112"/>
          </a:xfrm>
        </p:spPr>
        <p:txBody>
          <a:bodyPr/>
          <a:lstStyle/>
          <a:p>
            <a:r>
              <a:rPr lang="zh-CN" altLang="en-US" dirty="0" smtClean="0"/>
              <a:t>核</a:t>
            </a:r>
            <a:r>
              <a:rPr lang="en-US" altLang="zh-CN" dirty="0" smtClean="0"/>
              <a:t>PCA</a:t>
            </a:r>
            <a:r>
              <a:rPr lang="zh-CN" altLang="en-US" dirty="0" smtClean="0"/>
              <a:t>推导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</p:spPr>
            <p:txBody>
              <a:bodyPr/>
              <a:lstStyle/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 smtClean="0"/>
                  <a:t>得到投影向量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>
                        <a:latin typeface="Cambria Math"/>
                      </a:rPr>
                      <m:t>𝐗</m:t>
                    </m:r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后，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i="1" dirty="0">
                            <a:latin typeface="Cambria Math" charset="0"/>
                            <a:cs typeface="Times New Roman" pitchFamily="18" charset="0"/>
                          </a:rPr>
                          <m:t>‘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</a:rPr>
                          <m:t>𝐰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组合，得到投影矩阵：</a:t>
                </a:r>
                <a:endParaRPr lang="en-US" altLang="zh-CN" dirty="0" smtClean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endParaRPr lang="en-US" altLang="zh-CN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endParaRPr lang="en-US" altLang="zh-CN" b="1" dirty="0" smtClean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endParaRPr lang="en-US" altLang="zh-CN" b="1" dirty="0" smtClean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对任意样本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  <a:cs typeface="Times New Roman" pitchFamily="18" charset="0"/>
                      </a:rPr>
                      <m:t>𝐱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，可得到其低维表示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  <a:cs typeface="Times New Roman" pitchFamily="18" charset="0"/>
                      </a:rPr>
                      <m:t>𝐳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为：</a:t>
                </a:r>
                <a:endParaRPr lang="en-US" altLang="zh-CN" dirty="0" smtClean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1846" y="189971"/>
            <a:ext cx="5400675" cy="392112"/>
          </a:xfrm>
        </p:spPr>
        <p:txBody>
          <a:bodyPr/>
          <a:lstStyle/>
          <a:p>
            <a:r>
              <a:rPr lang="zh-CN" altLang="en-US" dirty="0" smtClean="0"/>
              <a:t>核</a:t>
            </a:r>
            <a:r>
              <a:rPr lang="en-US" altLang="zh-CN" dirty="0" smtClean="0"/>
              <a:t>PCA</a:t>
            </a:r>
            <a:r>
              <a:rPr lang="zh-CN" altLang="en-US" dirty="0" smtClean="0"/>
              <a:t>推导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94581" y="4569356"/>
                <a:ext cx="11797419" cy="1845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 indent="-450850">
                  <a:buClr>
                    <a:srgbClr val="09405E"/>
                  </a:buClr>
                </a:pPr>
                <a14:m>
                  <m:oMath xmlns:m="http://schemas.openxmlformats.org/officeDocument/2006/math">
                    <m:r>
                      <a:rPr lang="en-US" altLang="zh-CN" sz="2400" b="1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𝐳</m:t>
                    </m:r>
                    <m:r>
                      <a:rPr lang="en-US" altLang="zh-CN" sz="2400" b="1" i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r>
                      <a:rPr lang="en-US" altLang="zh-CN" sz="2400" b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𝐱</m:t>
                    </m:r>
                    <m:r>
                      <a:rPr lang="en-US" altLang="zh-CN" sz="2400" b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𝐗𝐀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srgbClr val="09405E"/>
                            </a:solidFill>
                          </a:rPr>
                          <m:t> </m:t>
                        </m:r>
                        <m:r>
                          <a:rPr lang="en-US" altLang="zh-CN" sz="2400" b="1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r>
                      <a:rPr lang="en-US" altLang="zh-CN" sz="2400" b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𝐱</m:t>
                    </m:r>
                    <m:r>
                      <a:rPr lang="en-US" altLang="zh-CN" sz="2400" b="1" i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𝐗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r>
                      <a:rPr lang="en-US" altLang="zh-CN" sz="2400" b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𝐱</m:t>
                    </m:r>
                    <m:r>
                      <a:rPr lang="en-US" altLang="zh-CN" sz="2400" b="1" i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𝐀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d>
                      <m:dPr>
                        <m:ctrlPr>
                          <a:rPr lang="mr-IN" altLang="zh-CN" sz="2400" b="1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altLang="zh-CN" sz="24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sz="240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  <m:d>
                                      <m:dPr>
                                        <m:ctrlPr>
                                          <a:rPr lang="mr-IN" altLang="zh-CN" sz="2400" b="0" i="1" dirty="0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0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0" i="1" dirty="0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  <m:d>
                                      <m:dPr>
                                        <m:ctrlPr>
                                          <a:rPr lang="mr-IN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sz="240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mr-IN" altLang="zh-CN" sz="240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  <m:d>
                                      <m:dPr>
                                        <m:ctrlPr>
                                          <a:rPr lang="mr-IN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𝑁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400" b="1" i="1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mr-IN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altLang="zh-CN" sz="24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is-IS" altLang="zh-CN" sz="2400" b="1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mr-IN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b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is-IS" altLang="zh-CN" sz="2400" b="1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2,</m:t>
                                            </m:r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mr-IN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b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is-IS" altLang="zh-CN" sz="2400" b="1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en-US" altLang="zh-CN" sz="2400" i="1" dirty="0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b="0" i="1" dirty="0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b="0" i="1" dirty="0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mr-IN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b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400" b="1" i="1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,</m:t>
                    </m:r>
                    <m:r>
                      <m:rPr>
                        <m:brk m:alnAt="7"/>
                      </m:rP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𝑘</m:t>
                    </m:r>
                    <m:d>
                      <m:dPr>
                        <m:ctrlPr>
                          <a:rPr lang="mr-IN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0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𝐱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en-US" altLang="zh-CN" sz="2400" dirty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81" y="4569356"/>
                <a:ext cx="11797419" cy="18457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63816" y="2122589"/>
                <a:ext cx="8448531" cy="15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𝐖</m:t>
                      </m:r>
                      <m:r>
                        <a:rPr lang="en-US" altLang="zh-CN" sz="2400" b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ctrlPr>
                            <a:rPr lang="mr-IN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mr-IN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⋯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b="1" i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400" b="1" i="0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𝐗𝐀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16" y="2122589"/>
                <a:ext cx="8448531" cy="15272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0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90481" y="869467"/>
                <a:ext cx="10752465" cy="5237271"/>
              </a:xfrm>
            </p:spPr>
            <p:txBody>
              <a:bodyPr/>
              <a:lstStyle/>
              <a:p>
                <a:pPr marL="450850" indent="-450850"/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将上面推导中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i="1" dirty="0">
                        <a:latin typeface="Cambria Math" charset="0"/>
                        <a:cs typeface="Times New Roman" pitchFamily="18" charset="0"/>
                      </a:rPr>
                      <m:t>𝑘</m:t>
                    </m:r>
                    <m:d>
                      <m:dPr>
                        <m:ctrlPr>
                          <a:rPr lang="mr-IN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dirty="0">
                                <a:latin typeface="Cambria Math" charset="0"/>
                                <a:cs typeface="Times New Roman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b="1" dirty="0"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b="1" dirty="0">
                            <a:latin typeface="Cambria Math" charset="0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dirty="0">
                        <a:latin typeface="Cambria Math" charset="0"/>
                        <a:cs typeface="Times New Roman" pitchFamily="18" charset="0"/>
                      </a:rPr>
                      <m:t>𝐱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换成任意核函数，就得到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KPCA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：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  <a:cs typeface="Times New Roman" pitchFamily="18" charset="0"/>
                      </a:rPr>
                      <m:t>𝐊</m:t>
                    </m:r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，获得中心化的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charset="0"/>
                        <a:cs typeface="Times New Roman" pitchFamily="18" charset="0"/>
                      </a:rPr>
                      <m:t>𝐊</m:t>
                    </m:r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𝐊</m:t>
                        </m:r>
                      </m:e>
                    </m:acc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对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𝐊</m:t>
                        </m:r>
                      </m:e>
                    </m:acc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做特征分解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选择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cs typeface="Times New Roman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个最大的特征值对应的特征向量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𝛂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b="0" i="1" smtClean="0">
                        <a:latin typeface="Cambria Math" charset="0"/>
                        <a:cs typeface="Times New Roman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charset="0"/>
                        <a:cs typeface="Times New Roman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𝛂</m:t>
                        </m:r>
                      </m:e>
                      <m:sub>
                        <m:sSup>
                          <m:sSupPr>
                            <m:ctrlP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en-US" altLang="zh-CN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  <a:ea typeface="Cambria Math" charset="0"/>
                        <a:cs typeface="Cambria Math" charset="0"/>
                      </a:rPr>
                      <m:t>𝛂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cs typeface="Times New Roman" pitchFamily="18" charset="0"/>
                      </a:rPr>
                      <m:t>𝑁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维向量，通常对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  <a:ea typeface="Cambria Math" charset="0"/>
                        <a:cs typeface="Cambria Math" charset="0"/>
                      </a:rPr>
                      <m:t>𝛂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进行归一化，模长为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）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742950" indent="-457200">
                  <a:buFont typeface="Wingdings" charset="2"/>
                  <a:buChar char="n"/>
                </a:pPr>
                <a:r>
                  <a:rPr lang="zh-CN" altLang="en-US" dirty="0" smtClean="0"/>
                  <a:t>对于新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  <a:cs typeface="Times New Roman" pitchFamily="18" charset="0"/>
                      </a:rPr>
                      <m:t>𝐱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，可得到其低维表示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  <a:cs typeface="Times New Roman" pitchFamily="18" charset="0"/>
                      </a:rPr>
                      <m:t>𝐳</m:t>
                    </m:r>
                  </m:oMath>
                </a14:m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为：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endParaRPr lang="zh-CN" alt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90481" y="869467"/>
                <a:ext cx="10752465" cy="5237271"/>
              </a:xfrm>
              <a:blipFill rotWithShape="0">
                <a:blip r:embed="rId2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KPCA 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69691" y="4596078"/>
                <a:ext cx="3048975" cy="2317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𝐳</m:t>
                      </m:r>
                      <m:r>
                        <a:rPr lang="en-US" altLang="zh-CN" sz="2000" b="1" i="1" dirty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ctrlPr>
                            <a:rPr lang="mr-IN" altLang="zh-CN" sz="20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0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000" b="1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CN" sz="20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𝑘</m:t>
                                          </m:r>
                                          <m:d>
                                            <m:dPr>
                                              <m:ctrlPr>
                                                <a:rPr lang="mr-IN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b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000" b="1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CN" sz="20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𝑘</m:t>
                                          </m:r>
                                          <m:d>
                                            <m:dPr>
                                              <m:ctrlPr>
                                                <a:rPr lang="mr-IN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b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0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0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000" b="1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′</m:t>
                                                  </m:r>
                                                  <m:r>
                                                    <a:rPr lang="en-US" altLang="zh-CN" sz="2000" b="0" i="1" dirty="0" smtClean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,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𝑘</m:t>
                                          </m:r>
                                          <m:d>
                                            <m:dPr>
                                              <m:ctrlPr>
                                                <a:rPr lang="mr-IN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b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691" y="4596078"/>
                <a:ext cx="3048975" cy="23179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896741" y="5468845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对所有样本</a:t>
            </a:r>
            <a:r>
              <a:rPr kumimoji="1" lang="zh-CN" altLang="en-US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求和，开销大</a:t>
            </a:r>
            <a:endParaRPr kumimoji="1" lang="zh-CN" altLang="en-US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1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0850" indent="-450850"/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核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PCA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（</a:t>
            </a:r>
            <a:r>
              <a:rPr lang="en-US" altLang="zh-CN" dirty="0" err="1" smtClean="0">
                <a:solidFill>
                  <a:schemeClr val="bg1">
                    <a:lumMod val="85000"/>
                  </a:schemeClr>
                </a:solidFill>
              </a:rPr>
              <a:t>Kernelized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 PCA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0850" indent="-450850"/>
            <a:r>
              <a:rPr lang="zh-CN" altLang="en-US" dirty="0"/>
              <a:t>深度自编码器</a:t>
            </a:r>
            <a:endParaRPr lang="en-US" altLang="zh-CN" dirty="0"/>
          </a:p>
          <a:p>
            <a:pPr marL="450850" indent="-450850"/>
            <a:endParaRPr lang="en-US" altLang="zh-CN" dirty="0" smtClean="0"/>
          </a:p>
          <a:p>
            <a:pPr marL="450850" indent="-450850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流形学习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622300" lvl="1" indent="-450850"/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全局距离保持：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</a:rPr>
              <a:t>ISOMAP</a:t>
            </a:r>
          </a:p>
          <a:p>
            <a:pPr marL="622300" lvl="1" indent="-450850"/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局部距离保持：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</a:rPr>
              <a:t>LLE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、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</a:rPr>
              <a:t>Laplacian </a:t>
            </a:r>
            <a:r>
              <a:rPr lang="en-US" altLang="zh-CN" sz="2800" dirty="0" err="1" smtClean="0">
                <a:solidFill>
                  <a:schemeClr val="bg1">
                    <a:lumMod val="65000"/>
                  </a:schemeClr>
                </a:solidFill>
              </a:rPr>
              <a:t>Eigenmaps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622300" lvl="1" indent="-450850"/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局部优先，兼顾全局特征保存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</a:rPr>
              <a:t>:T-NSE</a:t>
            </a:r>
          </a:p>
          <a:p>
            <a:pPr marL="622300" lvl="1" indent="-450850"/>
            <a:endParaRPr lang="en-US" altLang="zh-CN" sz="2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非线性降维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01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回忆：降维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97299" y="1337734"/>
                <a:ext cx="9009967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投影到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维空间中的向量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kumimoji="1"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kumimoji="1" lang="is-IS" altLang="zh-CN" sz="28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用神经网络来表示映射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Font typeface="Wingdings" charset="2"/>
                  <a:buChar char="n"/>
                </a:pP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约束信息：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重构误差最小（全局结构）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邻域结构保持（局部结构）</a:t>
                </a:r>
                <a:endPara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99" y="1337734"/>
                <a:ext cx="9009967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218" t="-2273" b="-5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9090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694165" cy="430466"/>
          </a:xfrm>
        </p:spPr>
        <p:txBody>
          <a:bodyPr/>
          <a:lstStyle/>
          <a:p>
            <a:r>
              <a:rPr kumimoji="1" lang="zh-CN" altLang="en-US" dirty="0" smtClean="0"/>
              <a:t>自编码器（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8120" y="1195715"/>
            <a:ext cx="11516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深度自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编码器：重构残差最小</a:t>
            </a:r>
            <a:endParaRPr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个隐层，非线性激活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函数，编码器和解码器参数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不一定要求对称 </a:t>
            </a:r>
            <a:endParaRPr lang="zh-CN" altLang="en-US" sz="2800" dirty="0">
              <a:solidFill>
                <a:srgbClr val="09405E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84" y="2310168"/>
            <a:ext cx="7132320" cy="3474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05840" y="5554117"/>
                <a:ext cx="1118616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charset="0"/>
                            </a:rPr>
                            <m:t>𝑔</m:t>
                          </m:r>
                          <m:r>
                            <a:rPr lang="zh-CN" altLang="en-US" sz="2800" i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zh-CN" altLang="en-US" sz="28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b="1" i="1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800" b="0" i="0"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zh-CN" altLang="en-US" sz="2800" b="0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2800" b="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is-IS" altLang="zh-CN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is-IS" altLang="zh-CN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800" b="1" i="1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800"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5554117"/>
                <a:ext cx="11186160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20644" y="3740562"/>
                <a:ext cx="474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644" y="3740562"/>
                <a:ext cx="47410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64884" y="3746658"/>
                <a:ext cx="4921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</a:rPr>
                        <m:t>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84" y="3746658"/>
                <a:ext cx="49218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6253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自编码器</a:t>
            </a:r>
            <a:endParaRPr kumimoji="1" lang="zh-CN" altLang="en-US" dirty="0"/>
          </a:p>
        </p:txBody>
      </p:sp>
      <p:sp>
        <p:nvSpPr>
          <p:cNvPr id="34" name="object 2"/>
          <p:cNvSpPr/>
          <p:nvPr/>
        </p:nvSpPr>
        <p:spPr>
          <a:xfrm>
            <a:off x="1523" y="838199"/>
            <a:ext cx="11190733" cy="1487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8"/>
          <p:cNvSpPr/>
          <p:nvPr/>
        </p:nvSpPr>
        <p:spPr>
          <a:xfrm>
            <a:off x="2857500" y="1866900"/>
            <a:ext cx="3144012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9"/>
          <p:cNvSpPr/>
          <p:nvPr/>
        </p:nvSpPr>
        <p:spPr>
          <a:xfrm>
            <a:off x="2857500" y="2721864"/>
            <a:ext cx="3162300" cy="638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0"/>
          <p:cNvSpPr/>
          <p:nvPr/>
        </p:nvSpPr>
        <p:spPr>
          <a:xfrm>
            <a:off x="2828544" y="3601211"/>
            <a:ext cx="3172968" cy="64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1"/>
          <p:cNvSpPr txBox="1"/>
          <p:nvPr/>
        </p:nvSpPr>
        <p:spPr>
          <a:xfrm>
            <a:off x="6869430" y="1960626"/>
            <a:ext cx="350520" cy="145542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784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8990838" y="1980438"/>
            <a:ext cx="350520" cy="145542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784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13"/>
          <p:cNvSpPr/>
          <p:nvPr/>
        </p:nvSpPr>
        <p:spPr>
          <a:xfrm>
            <a:off x="6729983" y="3511296"/>
            <a:ext cx="627887" cy="5806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4"/>
          <p:cNvSpPr/>
          <p:nvPr/>
        </p:nvSpPr>
        <p:spPr>
          <a:xfrm>
            <a:off x="8842247" y="3497579"/>
            <a:ext cx="647700" cy="618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5"/>
          <p:cNvSpPr/>
          <p:nvPr/>
        </p:nvSpPr>
        <p:spPr>
          <a:xfrm>
            <a:off x="8410193" y="267462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6"/>
          <p:cNvSpPr/>
          <p:nvPr/>
        </p:nvSpPr>
        <p:spPr>
          <a:xfrm>
            <a:off x="7358633" y="2665476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7"/>
          <p:cNvSpPr/>
          <p:nvPr/>
        </p:nvSpPr>
        <p:spPr>
          <a:xfrm>
            <a:off x="1765935" y="4508244"/>
            <a:ext cx="352425" cy="1455420"/>
          </a:xfrm>
          <a:custGeom>
            <a:avLst/>
            <a:gdLst/>
            <a:ahLst/>
            <a:cxnLst/>
            <a:rect l="l" t="t" r="r" b="b"/>
            <a:pathLst>
              <a:path w="352425" h="1455420">
                <a:moveTo>
                  <a:pt x="0" y="1455420"/>
                </a:moveTo>
                <a:lnTo>
                  <a:pt x="352044" y="1455420"/>
                </a:lnTo>
                <a:lnTo>
                  <a:pt x="352044" y="0"/>
                </a:lnTo>
                <a:lnTo>
                  <a:pt x="0" y="0"/>
                </a:lnTo>
                <a:lnTo>
                  <a:pt x="0" y="145542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9"/>
          <p:cNvSpPr txBox="1"/>
          <p:nvPr/>
        </p:nvSpPr>
        <p:spPr>
          <a:xfrm>
            <a:off x="2735200" y="4364988"/>
            <a:ext cx="352425" cy="1800225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vert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3672460" y="4645403"/>
            <a:ext cx="352425" cy="108077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21"/>
          <p:cNvSpPr txBox="1"/>
          <p:nvPr/>
        </p:nvSpPr>
        <p:spPr>
          <a:xfrm>
            <a:off x="4571619" y="4825235"/>
            <a:ext cx="352425" cy="72136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349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18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250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7943850" y="2401061"/>
            <a:ext cx="334010" cy="61595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1333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0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6345555" y="4825235"/>
            <a:ext cx="350520" cy="72136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250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7232523" y="4645403"/>
            <a:ext cx="352425" cy="108077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8163687" y="4364988"/>
            <a:ext cx="352425" cy="1800225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26"/>
          <p:cNvSpPr/>
          <p:nvPr/>
        </p:nvSpPr>
        <p:spPr>
          <a:xfrm>
            <a:off x="9023223" y="4508244"/>
            <a:ext cx="352425" cy="1455420"/>
          </a:xfrm>
          <a:custGeom>
            <a:avLst/>
            <a:gdLst/>
            <a:ahLst/>
            <a:cxnLst/>
            <a:rect l="l" t="t" r="r" b="b"/>
            <a:pathLst>
              <a:path w="352425" h="1455420">
                <a:moveTo>
                  <a:pt x="0" y="1455420"/>
                </a:moveTo>
                <a:lnTo>
                  <a:pt x="352044" y="1455420"/>
                </a:lnTo>
                <a:lnTo>
                  <a:pt x="352044" y="0"/>
                </a:lnTo>
                <a:lnTo>
                  <a:pt x="0" y="0"/>
                </a:lnTo>
                <a:lnTo>
                  <a:pt x="0" y="145542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8"/>
          <p:cNvSpPr/>
          <p:nvPr/>
        </p:nvSpPr>
        <p:spPr>
          <a:xfrm>
            <a:off x="1599057" y="5758685"/>
            <a:ext cx="627888" cy="58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9"/>
          <p:cNvSpPr/>
          <p:nvPr/>
        </p:nvSpPr>
        <p:spPr>
          <a:xfrm>
            <a:off x="8863966" y="5725158"/>
            <a:ext cx="627887" cy="647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0"/>
          <p:cNvSpPr/>
          <p:nvPr/>
        </p:nvSpPr>
        <p:spPr>
          <a:xfrm>
            <a:off x="2227707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1"/>
          <p:cNvSpPr/>
          <p:nvPr/>
        </p:nvSpPr>
        <p:spPr>
          <a:xfrm>
            <a:off x="3163444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499" y="0"/>
                </a:moveTo>
                <a:lnTo>
                  <a:pt x="317499" y="114299"/>
                </a:lnTo>
                <a:lnTo>
                  <a:pt x="393699" y="76199"/>
                </a:lnTo>
                <a:lnTo>
                  <a:pt x="336549" y="76199"/>
                </a:lnTo>
                <a:lnTo>
                  <a:pt x="336549" y="38099"/>
                </a:lnTo>
                <a:lnTo>
                  <a:pt x="393699" y="38099"/>
                </a:lnTo>
                <a:lnTo>
                  <a:pt x="317499" y="0"/>
                </a:lnTo>
                <a:close/>
              </a:path>
              <a:path w="431800" h="114300">
                <a:moveTo>
                  <a:pt x="3174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499" y="76199"/>
                </a:lnTo>
                <a:lnTo>
                  <a:pt x="317499" y="38099"/>
                </a:lnTo>
                <a:close/>
              </a:path>
              <a:path w="431800" h="114300">
                <a:moveTo>
                  <a:pt x="393699" y="38099"/>
                </a:moveTo>
                <a:lnTo>
                  <a:pt x="336549" y="38099"/>
                </a:lnTo>
                <a:lnTo>
                  <a:pt x="336549" y="76199"/>
                </a:lnTo>
                <a:lnTo>
                  <a:pt x="393699" y="76199"/>
                </a:lnTo>
                <a:lnTo>
                  <a:pt x="431799" y="57149"/>
                </a:lnTo>
                <a:lnTo>
                  <a:pt x="3936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2"/>
          <p:cNvSpPr/>
          <p:nvPr/>
        </p:nvSpPr>
        <p:spPr>
          <a:xfrm>
            <a:off x="4120516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3"/>
          <p:cNvSpPr/>
          <p:nvPr/>
        </p:nvSpPr>
        <p:spPr>
          <a:xfrm>
            <a:off x="5012055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4"/>
          <p:cNvSpPr/>
          <p:nvPr/>
        </p:nvSpPr>
        <p:spPr>
          <a:xfrm>
            <a:off x="5912740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5"/>
          <p:cNvSpPr/>
          <p:nvPr/>
        </p:nvSpPr>
        <p:spPr>
          <a:xfrm>
            <a:off x="6757035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6"/>
          <p:cNvSpPr/>
          <p:nvPr/>
        </p:nvSpPr>
        <p:spPr>
          <a:xfrm>
            <a:off x="7662292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7"/>
          <p:cNvSpPr/>
          <p:nvPr/>
        </p:nvSpPr>
        <p:spPr>
          <a:xfrm>
            <a:off x="8584311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8"/>
          <p:cNvSpPr txBox="1"/>
          <p:nvPr/>
        </p:nvSpPr>
        <p:spPr>
          <a:xfrm>
            <a:off x="5511928" y="4825235"/>
            <a:ext cx="334010" cy="61722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1460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1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4" name="object 7"/>
          <p:cNvSpPr txBox="1"/>
          <p:nvPr/>
        </p:nvSpPr>
        <p:spPr>
          <a:xfrm>
            <a:off x="1599057" y="2857576"/>
            <a:ext cx="74180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</a:p>
        </p:txBody>
      </p:sp>
      <p:sp>
        <p:nvSpPr>
          <p:cNvPr id="65" name="object 6"/>
          <p:cNvSpPr txBox="1"/>
          <p:nvPr/>
        </p:nvSpPr>
        <p:spPr>
          <a:xfrm>
            <a:off x="1285494" y="1887092"/>
            <a:ext cx="1418589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26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dirty="0"/>
              <a:t>原始图像</a:t>
            </a:r>
          </a:p>
        </p:txBody>
      </p:sp>
      <p:sp>
        <p:nvSpPr>
          <p:cNvPr id="67" name="object 39"/>
          <p:cNvSpPr txBox="1"/>
          <p:nvPr/>
        </p:nvSpPr>
        <p:spPr>
          <a:xfrm>
            <a:off x="675233" y="1095247"/>
            <a:ext cx="109251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  <a:tabLst>
                <a:tab pos="463550" algn="l"/>
              </a:tabLst>
            </a:pPr>
            <a:r>
              <a:rPr sz="2600" spc="27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比较</a:t>
            </a:r>
            <a:r>
              <a:rPr sz="2600" spc="-29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PCA，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在相同新维度</a:t>
            </a:r>
            <a:r>
              <a:rPr sz="26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下，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非线性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编码器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以学习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加有效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示</a:t>
            </a:r>
            <a:r>
              <a:rPr sz="2600" spc="-17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6" name="object 6"/>
          <p:cNvSpPr txBox="1"/>
          <p:nvPr/>
        </p:nvSpPr>
        <p:spPr>
          <a:xfrm>
            <a:off x="1344167" y="3729481"/>
            <a:ext cx="1359916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自编码器</a:t>
            </a:r>
            <a:endParaRPr sz="26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8794" y="6529006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能用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的地方都可以用</a:t>
            </a:r>
            <a:r>
              <a:rPr kumimoji="1" lang="en-US" altLang="zh-CN" dirty="0" smtClean="0"/>
              <a:t>Ae</a:t>
            </a:r>
            <a:r>
              <a:rPr kumimoji="1" lang="zh-CN" altLang="en-US" dirty="0" smtClean="0"/>
              <a:t>代替：如推荐系统中的协同过滤、文本的隐含语义分析、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0038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自编码器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67" y="885551"/>
            <a:ext cx="9351433" cy="59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11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10058400" cy="567170"/>
          </a:xfrm>
        </p:spPr>
        <p:txBody>
          <a:bodyPr/>
          <a:lstStyle/>
          <a:p>
            <a:r>
              <a:rPr kumimoji="1" lang="zh-CN" altLang="en-US" dirty="0" smtClean="0"/>
              <a:t>降除</a:t>
            </a:r>
            <a:r>
              <a:rPr kumimoji="1" lang="zh-CN" altLang="en-US" dirty="0"/>
              <a:t>噪自</a:t>
            </a:r>
            <a:r>
              <a:rPr kumimoji="1" lang="zh-CN" altLang="en-US" dirty="0" smtClean="0"/>
              <a:t>编码器（</a:t>
            </a:r>
            <a:r>
              <a:rPr lang="en-US" altLang="zh-CN" dirty="0" err="1"/>
              <a:t>Denoising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DAE</a:t>
            </a:r>
            <a:r>
              <a:rPr kumimoji="1" lang="zh-CN" altLang="en-US" dirty="0" smtClean="0"/>
              <a:t>） </a:t>
            </a:r>
            <a:endParaRPr kumimoji="1" lang="zh-CN" altLang="en-US" dirty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966930" y="4295959"/>
                <a:ext cx="35618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30" y="4295959"/>
                <a:ext cx="35618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" y="1173988"/>
            <a:ext cx="10058400" cy="4488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58779" y="5583574"/>
                <a:ext cx="1118616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charset="0"/>
                            </a:rPr>
                            <m:t>𝑔</m:t>
                          </m:r>
                          <m:r>
                            <a:rPr lang="zh-CN" altLang="en-US" sz="2800" i="0"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is-IS" altLang="zh-CN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is-IS" altLang="zh-CN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kumimoji="1" lang="vi-VN" altLang="zh-CN" sz="28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2800" b="1" i="1">
                                                      <a:latin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800"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5583574"/>
                <a:ext cx="11186160" cy="13038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66374" y="6095941"/>
                <a:ext cx="2026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vi-VN" altLang="zh-CN" sz="28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~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𝑃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vi-VN" altLang="zh-CN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zh-CN" alt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4" y="6095941"/>
                <a:ext cx="202619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7512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66813" y="565150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自编码器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charset="0"/>
                          </a:rPr>
                          <m:t>𝑔</m:t>
                        </m:r>
                        <m:r>
                          <a:rPr lang="zh-CN" altLang="en-US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charset="0"/>
                          </a:rPr>
                          <m:t>𝑖</m:t>
                        </m:r>
                        <m:r>
                          <a:rPr lang="zh-CN" altLang="en-US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zh-CN" alt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b="1" i="1">
                                                <a:latin typeface="Cambria Math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zh-CN" altLang="en-US">
                        <a:latin typeface="Cambria Math" charset="0"/>
                      </a:rPr>
                      <m:t>+</m:t>
                    </m:r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zh-CN" altLang="en-US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中的正则项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连接权重的</a:t>
                </a:r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正则：稀疏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更常用的稀疏正则：</a:t>
                </a:r>
                <a:r>
                  <a:rPr kumimoji="1" lang="en-US" altLang="zh-CN" dirty="0" smtClean="0"/>
                  <a:t>Kl</a:t>
                </a:r>
                <a:r>
                  <a:rPr kumimoji="1" lang="zh-CN" altLang="en-US" dirty="0" smtClean="0"/>
                  <a:t>散度表示的正则</a:t>
                </a:r>
                <a:endParaRPr kumimoji="1" lang="en-US" altLang="zh-CN" dirty="0"/>
              </a:p>
              <a:p>
                <a:r>
                  <a:rPr kumimoji="1" lang="zh-CN" altLang="en-US" dirty="0" smtClean="0"/>
                  <a:t>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kumimoji="1" lang="zh-CN" altLang="en-US" dirty="0" smtClean="0"/>
                  <a:t>个隐含结点的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激活程度</a:t>
                </a:r>
                <a:r>
                  <a:rPr kumimoji="1" lang="zh-CN" altLang="en-US" dirty="0" smtClean="0"/>
                  <a:t>度量：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charset="0"/>
                          </a:rPr>
                          <m:t>𝑖</m:t>
                        </m:r>
                        <m:r>
                          <a:rPr lang="zh-CN" altLang="en-US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zh-CN" alt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 smtClean="0"/>
                  <a:t>为该神经元对输入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zh-CN" alt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的响应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稀疏约束：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尽量接近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zh-CN" altLang="en-US" dirty="0" smtClean="0"/>
                  <a:t>为一个小的数，如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=0.05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神经元是否激活：</a:t>
                </a:r>
                <a:r>
                  <a:rPr kumimoji="1" lang="en-US" altLang="zh-CN" dirty="0" smtClean="0"/>
                  <a:t>Bernoulli</a:t>
                </a:r>
                <a:r>
                  <a:rPr kumimoji="1" lang="zh-CN" altLang="en-US" dirty="0" smtClean="0"/>
                  <a:t>分布</a:t>
                </a:r>
                <a:endParaRPr kumimoji="1" lang="en-US" altLang="zh-CN" dirty="0" smtClean="0"/>
              </a:p>
              <a:p>
                <a:r>
                  <a:rPr kumimoji="1" lang="en-US" altLang="zh-CN" dirty="0" smtClean="0"/>
                  <a:t>Kl</a:t>
                </a:r>
                <a:r>
                  <a:rPr kumimoji="1" lang="zh-CN" altLang="en-US" dirty="0" smtClean="0"/>
                  <a:t>散度正则：两个均值分别为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kumimoji="1" lang="zh-CN" altLang="en-US" dirty="0" smtClean="0"/>
                  <a:t>的</a:t>
                </a:r>
                <a:r>
                  <a:rPr kumimoji="1" lang="en-US" altLang="zh-CN" dirty="0"/>
                  <a:t>Bernoulli</a:t>
                </a:r>
                <a:r>
                  <a:rPr kumimoji="1" lang="zh-CN" altLang="en-US" dirty="0" smtClean="0"/>
                  <a:t>分布的</a:t>
                </a:r>
                <a:r>
                  <a:rPr kumimoji="1" lang="en-US" altLang="zh-CN" dirty="0" smtClean="0"/>
                  <a:t>Kl</a:t>
                </a:r>
                <a:r>
                  <a:rPr kumimoji="1" lang="zh-CN" altLang="en-US" dirty="0" smtClean="0"/>
                  <a:t>散度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66813" y="565150"/>
                <a:ext cx="10752465" cy="5237271"/>
              </a:xfrm>
              <a:blipFill rotWithShape="0">
                <a:blip r:embed="rId2"/>
                <a:stretch>
                  <a:fillRect l="-964" b="-5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稀疏自编码器</a:t>
            </a:r>
            <a:endParaRPr kumimoji="1" lang="zh-CN" altLang="en-US" dirty="0"/>
          </a:p>
        </p:txBody>
      </p:sp>
      <p:pic>
        <p:nvPicPr>
          <p:cNvPr id="48130" name="Picture 2" descr="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816" y="1795435"/>
            <a:ext cx="3523488" cy="17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25168" y="5834643"/>
                <a:ext cx="7254998" cy="102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𝑅</m:t>
                      </m:r>
                      <m:d>
                        <m:dPr>
                          <m:ctrlPr>
                            <a:rPr lang="zh-CN" altLang="en-US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𝐾𝐿</m:t>
                      </m:r>
                      <m:d>
                        <m:dPr>
                          <m:ctrlPr>
                            <a:rPr lang="is-I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is-I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lang="bg-BG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bg-BG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68" y="5834643"/>
                <a:ext cx="7254998" cy="10233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81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926512" y="173037"/>
            <a:ext cx="5400675" cy="392112"/>
          </a:xfrm>
        </p:spPr>
        <p:txBody>
          <a:bodyPr/>
          <a:lstStyle/>
          <a:p>
            <a:r>
              <a:rPr lang="zh-CN" altLang="en-US" spc="-10" dirty="0" smtClean="0"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lang="zh-CN" altLang="en-US" spc="13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文本文档分析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6512" y="1209302"/>
            <a:ext cx="10808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</a:tabLst>
            </a:pPr>
            <a:r>
              <a:rPr lang="zh-CN" altLang="en-US" sz="2800" spc="27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表示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高维向量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例如</a:t>
            </a:r>
            <a:r>
              <a:rPr lang="en-US" altLang="zh-CN" sz="28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8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10K)</a:t>
            </a:r>
            <a:r>
              <a:rPr lang="zh-CN" altLang="en-US" sz="2800" spc="-15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，每个维度对应词表里的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2800" spc="-16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8"/>
          <p:cNvSpPr/>
          <p:nvPr/>
        </p:nvSpPr>
        <p:spPr>
          <a:xfrm>
            <a:off x="2429255" y="2244904"/>
            <a:ext cx="3028451" cy="314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/>
          <p:nvPr/>
        </p:nvSpPr>
        <p:spPr>
          <a:xfrm>
            <a:off x="6627876" y="2292162"/>
            <a:ext cx="2764777" cy="3143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矩形 5"/>
          <p:cNvSpPr/>
          <p:nvPr/>
        </p:nvSpPr>
        <p:spPr>
          <a:xfrm>
            <a:off x="1035542" y="5714931"/>
            <a:ext cx="516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zh-CN" altLang="en-US" sz="2800" spc="27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潜在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的结构参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</a:t>
            </a:r>
            <a:r>
              <a:rPr lang="en-US" altLang="zh-CN" sz="2800" spc="2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话题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854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66813" y="565150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自编码器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charset="0"/>
                          </a:rPr>
                          <m:t>𝑔</m:t>
                        </m:r>
                        <m:r>
                          <a:rPr lang="zh-CN" altLang="en-US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charset="0"/>
                          </a:rPr>
                          <m:t>𝑖</m:t>
                        </m:r>
                        <m:r>
                          <a:rPr lang="zh-CN" altLang="en-US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zh-CN" alt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zh-CN" altLang="en-US" b="1" i="1">
                                                    <a:latin typeface="Cambria Math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zh-CN" altLang="en-US">
                        <a:latin typeface="Cambria Math" charset="0"/>
                      </a:rPr>
                      <m:t>+</m:t>
                    </m:r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zh-CN" altLang="en-US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中的正则项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连接权重的</a:t>
                </a:r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正则：稀疏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更常用的稀疏正则：</a:t>
                </a:r>
                <a:r>
                  <a:rPr kumimoji="1" lang="en-US" altLang="zh-CN" dirty="0" smtClean="0"/>
                  <a:t>Kl</a:t>
                </a:r>
                <a:r>
                  <a:rPr kumimoji="1" lang="zh-CN" altLang="en-US" dirty="0" smtClean="0"/>
                  <a:t>散度表示的正则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 smtClean="0"/>
              </a:p>
              <a:p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另一种稀疏约束：对变换得到的</a:t>
                </a:r>
                <a:r>
                  <a:rPr kumimoji="1" lang="en-US" altLang="zh-CN" b="1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kumimoji="1" lang="is-I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，保留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 smtClean="0"/>
                  <a:t>个响应最大，响应置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，得到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Sparsif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</a:rPr>
                      <m:t>y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，自编码器的目标函数：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66813" y="565150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稀疏自编码器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07639" y="4145512"/>
                <a:ext cx="4664739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zh-CN" altLang="en-US" sz="28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800" b="1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8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39" y="4145512"/>
                <a:ext cx="4664739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592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66691" cy="5237271"/>
          </a:xfrm>
        </p:spPr>
        <p:txBody>
          <a:bodyPr/>
          <a:lstStyle/>
          <a:p>
            <a:r>
              <a:rPr kumimoji="1" lang="zh-CN" altLang="en-US" dirty="0" smtClean="0"/>
              <a:t>自编码器的另一种正则约束为：收缩</a:t>
            </a:r>
            <a:endParaRPr kumimoji="1" lang="en-US" altLang="zh-CN" dirty="0" smtClean="0"/>
          </a:p>
          <a:p>
            <a:pPr lvl="1"/>
            <a:r>
              <a:rPr kumimoji="1" lang="zh-CN" altLang="en-US" sz="2800" dirty="0" smtClean="0"/>
              <a:t> 相似的输入，输出相似，即输出对输入的梯度小（有点流形学习的意味）</a:t>
            </a:r>
            <a:endParaRPr kumimoji="1" lang="en-US" altLang="zh-CN" sz="2800" dirty="0" smtClean="0"/>
          </a:p>
          <a:p>
            <a:pPr lvl="1"/>
            <a:endParaRPr kumimoji="1" lang="en-US" altLang="zh-CN" dirty="0" smtClean="0"/>
          </a:p>
          <a:p>
            <a:r>
              <a:rPr lang="zh-CN" altLang="en-US" dirty="0" smtClean="0"/>
              <a:t>编码器激活输出对输入的敏感性：</a:t>
            </a:r>
            <a:r>
              <a:rPr lang="zh-CN" altLang="en-US" dirty="0"/>
              <a:t>编码器激活输出对</a:t>
            </a:r>
            <a:r>
              <a:rPr lang="zh-CN" altLang="en-US" dirty="0" smtClean="0"/>
              <a:t>输入的</a:t>
            </a:r>
            <a:r>
              <a:rPr lang="en-US" altLang="zh-CN" dirty="0"/>
              <a:t>Jacobian </a:t>
            </a:r>
            <a:r>
              <a:rPr lang="zh-CN" altLang="en-US" dirty="0" smtClean="0"/>
              <a:t>矩阵的</a:t>
            </a:r>
            <a:r>
              <a:rPr lang="en-US" altLang="zh-CN" dirty="0" smtClean="0"/>
              <a:t>Fresenius</a:t>
            </a:r>
            <a:r>
              <a:rPr lang="zh-CN" altLang="en-US" dirty="0" smtClean="0"/>
              <a:t>的模（所有元素的平方和）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675109" cy="595058"/>
          </a:xfrm>
        </p:spPr>
        <p:txBody>
          <a:bodyPr/>
          <a:lstStyle/>
          <a:p>
            <a:r>
              <a:rPr kumimoji="1" lang="zh-CN" altLang="en-US" dirty="0" smtClean="0"/>
              <a:t>收缩自编码器（</a:t>
            </a:r>
            <a:r>
              <a:rPr lang="en-US" altLang="zh-CN" dirty="0"/>
              <a:t>Contractive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557404" y="4351614"/>
                <a:ext cx="3538596" cy="122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𝒙</m:t>
                              </m:r>
                              <m:r>
                                <a:rPr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s-I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04" y="4351614"/>
                <a:ext cx="3538596" cy="12238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090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编码不是一个固定的向量，而是一个分布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kumimoji="1" lang="zh-CN" altLang="en-US" dirty="0" smtClean="0"/>
                  <a:t>为分布的参数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给定输入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charset="0"/>
                      </a:rPr>
                      <m:t>𝒙</m:t>
                    </m:r>
                  </m:oMath>
                </a14:m>
                <a:r>
                  <a:rPr kumimoji="1" lang="zh-CN" altLang="en-US" dirty="0" smtClean="0"/>
                  <a:t>，降维后的表示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kumimoji="1" lang="zh-CN" altLang="en-US" dirty="0" smtClean="0"/>
                  <a:t>之间由以下概率分布确定：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分布的先验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似然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en-US" altLang="zh-CN" dirty="0"/>
                  <a:t> </a:t>
                </a:r>
                <a:r>
                  <a:rPr kumimoji="1" lang="zh-CN" altLang="en-US" dirty="0" smtClean="0"/>
                  <a:t>后验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pPr lvl="1"/>
                <a:endParaRPr kumimoji="1" lang="en-US" altLang="zh-CN" dirty="0" smtClean="0"/>
              </a:p>
              <a:p>
                <a:r>
                  <a:rPr kumimoji="1" lang="zh-CN" altLang="en-US" dirty="0" smtClean="0"/>
                  <a:t> 若已知真实分布的参数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，可以通过如下方式产生样本：</a:t>
                </a:r>
                <a:endParaRPr kumimoji="1" lang="en-US" altLang="zh-CN" dirty="0" smtClean="0"/>
              </a:p>
              <a:p>
                <a:pPr lvl="1"/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首先从先验分布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dirty="0" smtClean="0"/>
                  <a:t>采样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然后从条件分布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dirty="0" smtClean="0"/>
                  <a:t>中产生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544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09" y="3573462"/>
            <a:ext cx="8142500" cy="3253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954827"/>
                <a:ext cx="10752465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最佳参数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kumimoji="1" lang="mr-IN" altLang="zh-CN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kumimoji="1" lang="is-IS" altLang="zh-CN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ln</m:t>
                            </m:r>
                            <m:d>
                              <m:dPr>
                                <m:ctrlPr>
                                  <a:rPr kumimoji="1" lang="is-I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CN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is-IS" altLang="zh-CN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1" i="1" dirty="0"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is-I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1" i="1" dirty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  <m:r>
                                  <a:rPr kumimoji="1" lang="en-US" altLang="zh-CN" b="1" i="1" dirty="0"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</m:e>
                    </m:nary>
                  </m:oMath>
                </a14:m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但计算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 smtClean="0"/>
                  <a:t>要对所有可能的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𝒛</m:t>
                    </m:r>
                  </m:oMath>
                </a14:m>
                <a:r>
                  <a:rPr kumimoji="1" lang="zh-CN" altLang="en-US" dirty="0" smtClean="0"/>
                  <a:t>计算，不太现实 </a:t>
                </a:r>
                <a:r>
                  <a:rPr kumimoji="1" lang="zh-CN" altLang="en-US" dirty="0">
                    <a:sym typeface="Wingdings"/>
                  </a:rPr>
                  <a:t>。</a:t>
                </a:r>
                <a:r>
                  <a:rPr kumimoji="1" lang="zh-CN" altLang="en-US" dirty="0" smtClean="0">
                    <a:sym typeface="Wingdings"/>
                  </a:rPr>
                  <a:t>所以为了缩小空间加快搜索，用一个参数为</a:t>
                </a:r>
                <a14:m>
                  <m:oMath xmlns:m="http://schemas.openxmlformats.org/officeDocument/2006/math">
                    <m:r>
                      <a:rPr kumimoji="1" lang="zh-CN" alt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𝝓</m:t>
                    </m:r>
                  </m:oMath>
                </a14:m>
                <a:r>
                  <a:rPr kumimoji="1" lang="zh-CN" altLang="en-US" dirty="0" smtClean="0"/>
                  <a:t>的分布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来近似给定输入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𝒙</m:t>
                    </m:r>
                    <m:r>
                      <a:rPr kumimoji="1" lang="en-US" altLang="zh-CN" b="1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时，编码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𝒛</m:t>
                    </m:r>
                    <m:r>
                      <a:rPr kumimoji="1" lang="en-US" altLang="zh-CN" b="1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kumimoji="1" lang="en-US" altLang="zh-CN" dirty="0"/>
                          <m:t> 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r>
                  <a:rPr kumimoji="1" lang="zh-CN" altLang="en-US" dirty="0"/>
                  <a:t>损失函数：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latin typeface="Cambria Math" charset="0"/>
                      </a:rPr>
                      <m:t>KL</m:t>
                    </m:r>
                    <m:d>
                      <m:dPr>
                        <m:ctrlPr>
                          <a:rPr kumimoji="1" lang="is-IS" altLang="zh-CN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charset="0"/>
                          </a:rPr>
                          <m:t>||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m:rPr>
                                <m:nor/>
                              </m:rPr>
                              <a:rPr kumimoji="1" lang="en-US" altLang="zh-CN" dirty="0"/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lvl="1"/>
                <a:r>
                  <a:rPr kumimoji="1" lang="zh-CN" altLang="en-US" sz="2800" dirty="0"/>
                  <a:t> 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kumimoji="1" lang="en-US" altLang="zh-CN" sz="2800" dirty="0"/>
                          <m:t> </m:t>
                        </m:r>
                      </m:e>
                    </m:d>
                  </m:oMath>
                </a14:m>
                <a:r>
                  <a:rPr kumimoji="1" lang="zh-CN" altLang="en-US" sz="2800" dirty="0"/>
                  <a:t>越接近越好</a:t>
                </a:r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954827"/>
                <a:ext cx="10752465" cy="5237271"/>
              </a:xfrm>
              <a:blipFill rotWithShape="0">
                <a:blip r:embed="rId4"/>
                <a:stretch>
                  <a:fillRect l="-964" t="-815" r="-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4732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18579"/>
                <a:ext cx="11561763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框架看起来与自编码器类似：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定义了一个生成式模型，类似自编码器中的解码器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亦被称为概率解码器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 smtClean="0"/>
                  <a:t> 近似分布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为概率编码器，类似编码器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800" b="1" i="1" dirty="0" smtClean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zh-CN" b="1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18579"/>
                <a:ext cx="11561763" cy="5237271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188720" y="3077231"/>
            <a:ext cx="7808976" cy="3780769"/>
            <a:chOff x="6382512" y="4192799"/>
            <a:chExt cx="5809488" cy="26911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12" y="4192799"/>
              <a:ext cx="5809488" cy="26911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11548872" y="5632704"/>
                  <a:ext cx="185948" cy="276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zh-CN" altLang="en-US" sz="16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8872" y="5632704"/>
                  <a:ext cx="18594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1111" r="-609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8793480" y="4578096"/>
                  <a:ext cx="479683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  <m:acc>
                          <m:accPr>
                            <m:chr m:val="̂"/>
                            <m:ctrlPr>
                              <a:rPr kumimoji="1" lang="zh-CN" altLang="en-US" sz="1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3480" y="4578096"/>
                  <a:ext cx="479683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4286" r="-3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565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706685"/>
                <a:ext cx="7827207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dirty="0" smtClean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/>
                                <m:t> 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800" b="0" i="0" dirty="0" smtClean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b="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zh-CN" sz="2800" dirty="0"/>
                                    <m:t> 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06685"/>
                <a:ext cx="7827207" cy="12223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07664" y="1709615"/>
                <a:ext cx="5081263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800" b="0" i="0" dirty="0" smtClean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b="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kumimoji="1" lang="en-US" altLang="zh-CN" sz="28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664" y="1709615"/>
                <a:ext cx="5081263" cy="12223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900849" y="2002289"/>
                <a:ext cx="30303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1F1EF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1F1EF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000" b="1" i="1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𝒛</m:t>
                          </m:r>
                          <m:r>
                            <a:rPr kumimoji="1" lang="en-US" altLang="zh-CN" sz="2000" b="1" i="1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kumimoji="1" lang="en-US" altLang="zh-CN" sz="2000" b="1" i="1">
                              <a:solidFill>
                                <a:srgbClr val="1F1E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rgbClr val="1F1EF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sz="2000" b="0" i="1" dirty="0" smtClean="0">
                              <a:solidFill>
                                <a:srgbClr val="1F1EF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b="1" i="1" dirty="0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1F1EF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849" y="2002289"/>
                <a:ext cx="3030381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22727" r="-2012" b="-18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02981" y="2736721"/>
                <a:ext cx="6278514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kumimoji="1" lang="is-IS" altLang="zh-CN" sz="2800" b="1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dirty="0">
                                  <a:latin typeface="Cambria Math" charset="0"/>
                                </a:rPr>
                                <m:t>ln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kumimoji="1" lang="en-US" altLang="zh-CN" sz="28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800" dirty="0">
                                  <a:latin typeface="Cambria Math" charset="0"/>
                                </a:rPr>
                                <m:t>ln</m:t>
                              </m:r>
                              <m:f>
                                <m:fPr>
                                  <m:ctrlPr>
                                    <a:rPr kumimoji="1" lang="bg-BG" altLang="zh-CN" sz="2800" i="1" dirty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is-I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1" i="1" dirty="0">
                                          <a:latin typeface="Cambria Math" charset="0"/>
                                        </a:rPr>
                                        <m:t>𝒛</m:t>
                                      </m:r>
                                      <m:r>
                                        <a:rPr kumimoji="1" lang="en-US" altLang="zh-CN" sz="2800" b="1" i="1" dirty="0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sz="2800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is-I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kumimoji="1" lang="en-US" altLang="zh-CN" sz="28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b="1" i="1" dirty="0"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81" y="2736721"/>
                <a:ext cx="6278514" cy="12223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02981" y="3805476"/>
                <a:ext cx="5806653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81" y="3805476"/>
                <a:ext cx="5806653" cy="12223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402981" y="4808033"/>
                <a:ext cx="6623095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kumimoji="1" lang="en-US" altLang="zh-CN" sz="28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𝑑</m:t>
                          </m:r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81" y="4808033"/>
                <a:ext cx="6623095" cy="12223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402981" y="5835139"/>
                <a:ext cx="7513018" cy="1052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b="0" i="1" dirty="0" smtClean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81" y="5835139"/>
                <a:ext cx="7513018" cy="10525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78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166681" y="739931"/>
                <a:ext cx="11049371" cy="1052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dirty="0" smtClean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/>
                                <m:t> 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i="1" dirty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8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𝒛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 dirty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6681" y="739931"/>
                <a:ext cx="11049371" cy="10525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232075" y="1823823"/>
                <a:ext cx="924798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1" i="1" dirty="0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075" y="1823823"/>
                <a:ext cx="9247981" cy="7371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37744" y="268833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所以：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109728" y="3403486"/>
                <a:ext cx="12516632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dirty="0" smtClean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/>
                                <m:t> 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1" i="1" dirty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728" y="3403486"/>
                <a:ext cx="12516632" cy="7371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37744" y="4407675"/>
            <a:ext cx="408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所以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VAE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的损失函数为：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18062" y="5088434"/>
                <a:ext cx="7192225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dirty="0"/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62" y="5088434"/>
                <a:ext cx="7192225" cy="73718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396526" y="6004436"/>
                <a:ext cx="765042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dirty="0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dirty="0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26" y="6004436"/>
                <a:ext cx="7650428" cy="7371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17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37744" y="933528"/>
                <a:ext cx="5382114" cy="73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dirty="0">
                        <a:latin typeface="Cambria Math" charset="0"/>
                      </a:rPr>
                      <m:t>KL</m:t>
                    </m:r>
                    <m:d>
                      <m:dPr>
                        <m:ctrlPr>
                          <a:rPr kumimoji="1" lang="is-IS" altLang="zh-CN" sz="28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dirty="0"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sz="2800" b="1" i="1" dirty="0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CN" sz="28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zh-CN" sz="2800" i="1" dirty="0">
                            <a:latin typeface="Cambria Math" charset="0"/>
                          </a:rPr>
                          <m:t>||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sz="2800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kumimoji="1" lang="en-US" altLang="zh-CN" sz="28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kumimoji="1" lang="en-US" altLang="zh-CN" sz="28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933528"/>
                <a:ext cx="5382114" cy="737189"/>
              </a:xfrm>
              <a:prstGeom prst="rect">
                <a:avLst/>
              </a:prstGeom>
              <a:blipFill rotWithShape="0">
                <a:blip r:embed="rId3"/>
                <a:stretch>
                  <a:fillRect l="-2265" r="-113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75601" y="1577282"/>
                <a:ext cx="936480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</a:rPr>
                        <m:t>−</m:t>
                      </m:r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altLang="zh-CN" sz="280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latin typeface="Cambria Math" charset="0"/>
                        </a:rPr>
                        <m:t>ln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1" y="1577282"/>
                <a:ext cx="9364808" cy="7371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37744" y="2328021"/>
                <a:ext cx="842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−</m:t>
                    </m:r>
                    <m:r>
                      <a:rPr lang="zh-CN" altLang="en-US" sz="28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lang="zh-CN" altLang="en-US" sz="280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e>
                    </m:d>
                    <m:r>
                      <a:rPr kumimoji="1" lang="en-US" altLang="zh-CN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是最初目标函数（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dirty="0">
                        <a:latin typeface="Cambria Math" charset="0"/>
                      </a:rPr>
                      <m:t>ln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）的下界。</a:t>
                </a:r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2328021"/>
                <a:ext cx="8425192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447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37744" y="2883095"/>
                <a:ext cx="60992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最小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lang="zh-CN" altLang="en-US" sz="280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e>
                    </m:d>
                    <m:r>
                      <a:rPr kumimoji="1" lang="en-US" altLang="zh-CN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就是最大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 dirty="0">
                        <a:latin typeface="Cambria Math" charset="0"/>
                      </a:rPr>
                      <m:t>ln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is-I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的下界。</a:t>
                </a:r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2883095"/>
                <a:ext cx="6099234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998" t="-12791" r="-59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28016" y="895092"/>
            <a:ext cx="34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VAE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损失函数的计算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22331" y="1418312"/>
                <a:ext cx="882517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zh-CN" altLang="en-US" sz="280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e>
                      </m:d>
                      <m:r>
                        <a:rPr kumimoji="1" lang="en-US" altLang="zh-CN" sz="2800" b="1" i="1" dirty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 dirty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b="1" i="1" dirty="0"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800" dirty="0" smtClean="0">
                              <a:solidFill>
                                <a:srgbClr val="1F1EF1"/>
                              </a:solidFill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800" dirty="0">
                          <a:solidFill>
                            <a:srgbClr val="7030A0"/>
                          </a:solidFill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8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 dirty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31" y="1418312"/>
                <a:ext cx="8825173" cy="7371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852190" y="2155501"/>
                <a:ext cx="17849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𝒛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𝑵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𝑰</m:t>
                      </m:r>
                      <m:r>
                        <a:rPr kumimoji="1"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90" y="2155501"/>
                <a:ext cx="178497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/>
          <p:cNvCxnSpPr/>
          <p:nvPr/>
        </p:nvCxnSpPr>
        <p:spPr bwMode="auto">
          <a:xfrm>
            <a:off x="9159165" y="1980870"/>
            <a:ext cx="585513" cy="1746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/>
          <p:cNvSpPr txBox="1"/>
          <p:nvPr/>
        </p:nvSpPr>
        <p:spPr>
          <a:xfrm>
            <a:off x="4062243" y="231304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F1EF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重构</a:t>
            </a:r>
            <a:endParaRPr kumimoji="1" lang="zh-CN" altLang="en-US" sz="2400">
              <a:solidFill>
                <a:srgbClr val="1F1EF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9" name="直线箭头连接符 18"/>
          <p:cNvCxnSpPr/>
          <p:nvPr/>
        </p:nvCxnSpPr>
        <p:spPr bwMode="auto">
          <a:xfrm flipH="1">
            <a:off x="4660317" y="1973386"/>
            <a:ext cx="401957" cy="33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1F1EF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/>
          <p:cNvSpPr txBox="1"/>
          <p:nvPr/>
        </p:nvSpPr>
        <p:spPr>
          <a:xfrm>
            <a:off x="5833768" y="2201667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两个高斯分布的</a:t>
            </a:r>
            <a:r>
              <a:rPr kumimoji="1" lang="en-US" altLang="zh-CN" sz="2400" dirty="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Kl</a:t>
            </a:r>
            <a:r>
              <a:rPr kumimoji="1" lang="zh-CN" altLang="en-US" sz="2400" dirty="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散度</a:t>
            </a:r>
            <a:endParaRPr kumimoji="1" lang="zh-CN" altLang="en-US" sz="2400" dirty="0">
              <a:solidFill>
                <a:srgbClr val="7030A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65873" y="2959099"/>
                <a:ext cx="10268324" cy="85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dirty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4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1" i="1" dirty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l-GR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l-GR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pt-BR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  <m:f>
                            <m:fPr>
                              <m:ctrlPr>
                                <a:rPr kumimoji="1" lang="bg-BG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det</m:t>
                              </m:r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det</m:t>
                              </m:r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is-I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is-I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is-I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kumimoji="1" lang="en-US" altLang="zh-CN" sz="2400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73" y="2959099"/>
                <a:ext cx="10268324" cy="8541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/>
          <p:cNvCxnSpPr/>
          <p:nvPr/>
        </p:nvCxnSpPr>
        <p:spPr bwMode="auto">
          <a:xfrm>
            <a:off x="6675068" y="1936810"/>
            <a:ext cx="0" cy="33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65873" y="4159543"/>
                <a:ext cx="7559184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dirty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KL</m:t>
                      </m:r>
                      <m:d>
                        <m:dPr>
                          <m:ctrlPr>
                            <a:rPr kumimoji="1" lang="is-IS" altLang="zh-CN" sz="24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400" b="1" i="1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4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l-GR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l-GR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sz="24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kumimoji="1" lang="is-I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kumimoji="1"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73" y="4159543"/>
                <a:ext cx="7559184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74340" y="260529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项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28016" y="5315551"/>
                <a:ext cx="10229147" cy="532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pt-BR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ln</m:t>
                        </m:r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b="1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1" i="1" dirty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sz="2400" i="1" dirty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通过从分布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400" b="1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抽样，得到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b="1" i="1" dirty="0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CN" sz="2400" b="0" i="1" dirty="0" smtClean="0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来近似</a:t>
                </a:r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" y="5315551"/>
                <a:ext cx="10229147" cy="532133"/>
              </a:xfrm>
              <a:prstGeom prst="rect">
                <a:avLst/>
              </a:prstGeom>
              <a:blipFill rotWithShape="0">
                <a:blip r:embed="rId7"/>
                <a:stretch>
                  <a:fillRect l="-894" t="-9195" b="-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748563" y="3873453"/>
                <a:ext cx="6329233" cy="523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的均值为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dirty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kumimoji="1" lang="en-US" altLang="zh-CN" sz="2400" dirty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kumimoji="1" lang="zh-CN" altLang="en-US" sz="2400" dirty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，每维的方差</m:t>
                    </m:r>
                    <m:r>
                      <a:rPr kumimoji="1" lang="zh-CN" altLang="en-US" sz="2400" i="1" dirty="0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分别</m:t>
                    </m:r>
                  </m:oMath>
                </a14:m>
                <a:r>
                  <a:rPr kumimoji="1" lang="zh-CN" altLang="en-US" sz="2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63" y="3873453"/>
                <a:ext cx="6329233" cy="523477"/>
              </a:xfrm>
              <a:prstGeom prst="rect">
                <a:avLst/>
              </a:prstGeom>
              <a:blipFill rotWithShape="0">
                <a:blip r:embed="rId8"/>
                <a:stretch>
                  <a:fillRect l="-1541" t="-5814" b="-1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04982" y="5787012"/>
                <a:ext cx="9906045" cy="927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000" b="1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kumimoji="1" lang="en-US" altLang="zh-CN" sz="20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  <m:r>
                                <a:rPr kumimoji="1"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000" b="1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000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kumimoji="1" lang="el-GR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000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ln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1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zh-CN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𝒍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l-GR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ctrlPr>
                                    <a:rPr kumimoji="1" lang="is-I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l-GR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l-GR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ln</m:t>
                                  </m:r>
                                  <m:d>
                                    <m:dPr>
                                      <m:ctrlPr>
                                        <a:rPr kumimoji="1" lang="is-I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kumimoji="1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bg-BG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bg-BG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is-I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2" y="5787012"/>
                <a:ext cx="9906045" cy="92756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0311027" y="5909456"/>
                <a:ext cx="1740765" cy="714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为高斯分布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027" y="5909456"/>
                <a:ext cx="1740765" cy="714939"/>
              </a:xfrm>
              <a:prstGeom prst="rect">
                <a:avLst/>
              </a:prstGeom>
              <a:blipFill rotWithShape="0">
                <a:blip r:embed="rId10"/>
                <a:stretch>
                  <a:fillRect l="-2797" t="-4237" r="-699" b="-7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4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22966" y="954827"/>
                <a:ext cx="10946067" cy="5237271"/>
              </a:xfrm>
            </p:spPr>
            <p:txBody>
              <a:bodyPr/>
              <a:lstStyle/>
              <a:p>
                <a:r>
                  <a:rPr kumimoji="1" lang="zh-CN" altLang="en-US" sz="2800" dirty="0" smtClean="0"/>
                  <a:t>期望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𝒛</m:t>
                            </m:r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|</m:t>
                            </m:r>
                            <m:r>
                              <a:rPr kumimoji="1"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pt-BR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charset="0"/>
                          </a:rPr>
                          <m:t>ln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800" dirty="0" smtClean="0"/>
                  <a:t>需要从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𝒛</m:t>
                    </m:r>
                    <m:r>
                      <a:rPr kumimoji="1" lang="en-US" altLang="zh-CN" i="1" dirty="0">
                        <a:latin typeface="Cambria Math" charset="0"/>
                      </a:rPr>
                      <m:t>~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采样</a:t>
                </a:r>
                <a:endParaRPr kumimoji="1" lang="en-US" altLang="zh-CN" sz="2800" dirty="0" smtClean="0"/>
              </a:p>
              <a:p>
                <a:r>
                  <a:rPr kumimoji="1" lang="zh-CN" altLang="en-US" dirty="0" smtClean="0"/>
                  <a:t>但采样是随机过程，无法反向传播梯度，导入重参数化：将随机变量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</m:oMath>
                </a14:m>
                <a:r>
                  <a:rPr kumimoji="1" lang="zh-CN" altLang="en-US" sz="2800" dirty="0" smtClean="0"/>
                  <a:t>看成时一个确定量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𝒛</m:t>
                    </m:r>
                    <m:r>
                      <a:rPr kumimoji="1"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𝓣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𝝐</m:t>
                        </m:r>
                      </m:e>
                    </m:d>
                  </m:oMath>
                </a14:m>
                <a:r>
                  <a:rPr kumimoji="1" lang="zh-CN" altLang="en-US" sz="2800" dirty="0" smtClean="0"/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kumimoji="1" lang="zh-CN" altLang="en-US" sz="2800" dirty="0" smtClean="0"/>
                  <a:t>为一个独立的随机变量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400" dirty="0"/>
                  <a:t> </a:t>
                </a:r>
                <a:r>
                  <a:rPr kumimoji="1" lang="zh-CN" altLang="en-US" sz="2400" dirty="0" smtClean="0"/>
                  <a:t>例如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~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is-I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 dirty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b="1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kumimoji="1" lang="is-IS" altLang="zh-CN" b="1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</a:rPr>
                          <m:t>𝒛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</a:rPr>
                          <m:t>;</m:t>
                        </m:r>
                        <m:r>
                          <a:rPr kumimoji="1"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is-IS" altLang="zh-CN" b="1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s-IS" altLang="zh-CN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is-IS" altLang="zh-CN" b="1" i="1" dirty="0" smtClean="0"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dirty="0" smtClean="0">
                            <a:latin typeface="Cambria Math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kumimoji="1"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</a:rPr>
                      <m:t>𝒛</m:t>
                    </m:r>
                    <m:r>
                      <a:rPr kumimoji="1" lang="en-US" altLang="zh-CN" b="1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+</m:t>
                    </m:r>
                    <m:r>
                      <a:rPr lang="is-I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𝝈</m:t>
                    </m:r>
                    <m:r>
                      <a:rPr lang="is-I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⨀</m:t>
                    </m:r>
                  </m:oMath>
                </a14:m>
                <a:r>
                  <a:rPr kumimoji="1" lang="en-US" altLang="zh-CN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kumimoji="1" lang="zh-CN" altLang="en-US" sz="2400" dirty="0" smtClean="0"/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～</m:t>
                    </m:r>
                    <m:r>
                      <a:rPr kumimoji="1" lang="en-US" altLang="zh-CN" i="1" dirty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kumimoji="1" lang="is-IS" altLang="zh-CN" b="1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  <m:r>
                          <a:rPr kumimoji="1"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altLang="zh-CN" b="1" i="1" dirty="0">
                            <a:latin typeface="Cambria Math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kumimoji="1" lang="zh-CN" altLang="en-US" sz="2400" dirty="0" smtClean="0"/>
                  <a:t>，</a:t>
                </a:r>
                <a:r>
                  <a:rPr lang="is-I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⨀</m:t>
                    </m:r>
                  </m:oMath>
                </a14:m>
                <a:r>
                  <a:rPr kumimoji="1" lang="zh-CN" altLang="en-US" sz="2400" dirty="0" smtClean="0"/>
                  <a:t>表示按元素乘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22966" y="954827"/>
                <a:ext cx="10946067" cy="5237271"/>
              </a:xfrm>
              <a:blipFill rotWithShape="0">
                <a:blip r:embed="rId2"/>
                <a:stretch>
                  <a:fillRect l="-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998453" cy="485330"/>
          </a:xfrm>
        </p:spPr>
        <p:txBody>
          <a:bodyPr/>
          <a:lstStyle/>
          <a:p>
            <a:r>
              <a:rPr kumimoji="1" lang="zh-CN" altLang="en-US" dirty="0" smtClean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32" y="3573462"/>
            <a:ext cx="8485988" cy="3284537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 bwMode="auto">
          <a:xfrm flipH="1">
            <a:off x="9272016" y="3950208"/>
            <a:ext cx="18288" cy="3291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线箭头连接符 10"/>
          <p:cNvCxnSpPr/>
          <p:nvPr/>
        </p:nvCxnSpPr>
        <p:spPr bwMode="auto">
          <a:xfrm flipH="1">
            <a:off x="8668512" y="4919472"/>
            <a:ext cx="457200" cy="4206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线箭头连接符 12"/>
          <p:cNvCxnSpPr/>
          <p:nvPr/>
        </p:nvCxnSpPr>
        <p:spPr bwMode="auto">
          <a:xfrm>
            <a:off x="9509760" y="5065776"/>
            <a:ext cx="0" cy="2743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8173164" y="39502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solidFill>
                  <a:srgbClr val="C00000"/>
                </a:solidFill>
              </a:rPr>
              <a:t>反向传播</a:t>
            </a:r>
            <a:endParaRPr kumimoji="1"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4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降维方法概览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52893" y="1149163"/>
                <a:ext cx="11639107" cy="527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15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考虑数据集</a:t>
                </a:r>
                <a14:m>
                  <m:oMath xmlns:m="http://schemas.openxmlformats.org/officeDocument/2006/math">
                    <m:r>
                      <a:rPr lang="en-US" altLang="zh-CN" sz="2400" b="1" i="0" spc="4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𝐗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包含</a:t>
                </a:r>
                <a14:m>
                  <m:oMath xmlns:m="http://schemas.openxmlformats.org/officeDocument/2006/math">
                    <m:r>
                      <a:rPr lang="en-US" altLang="zh-CN" sz="2400" i="1" spc="-5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</m:oMath>
                </a14:m>
                <a:r>
                  <a:rPr lang="zh-CN" altLang="en-US" sz="2400" spc="-17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维空间中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i="1" spc="-8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sz="2400" spc="-65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点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数据集可以被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看作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降维方法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540"/>
                  </a:spcBef>
                </a:pPr>
                <a:r>
                  <a:rPr lang="zh-CN" altLang="en-US" sz="2400" spc="1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维度</a:t>
                </a:r>
                <a:r>
                  <a:rPr lang="zh-CN" altLang="en-US" sz="2400" spc="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选择</a:t>
                </a:r>
                <a:r>
                  <a:rPr lang="zh-CN" altLang="en-US" sz="2400" spc="-14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选择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已有维度的一个子集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440"/>
                  </a:spcBef>
                </a:pPr>
                <a:r>
                  <a:rPr lang="zh-CN" altLang="en-US" sz="2400" spc="1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维度</a:t>
                </a:r>
                <a:r>
                  <a:rPr lang="zh-CN" altLang="en-US" sz="2400" spc="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抽取</a:t>
                </a:r>
                <a:r>
                  <a:rPr lang="zh-CN" altLang="en-US" sz="2400" spc="-2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通过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组合已有的维度构建新的维度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15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两种法案都是将原始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的数据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𝐱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映射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到新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中的点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𝐳</m:t>
                    </m:r>
                  </m:oMath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ts val="2770"/>
                  </a:lnSpc>
                  <a:spcBef>
                    <a:spcPts val="685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映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射：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400" b="0" i="1" spc="-5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𝐷</m:t>
                        </m:r>
                      </m:sup>
                    </m:sSup>
                    <m:r>
                      <a:rPr lang="is-IS" altLang="zh-CN" sz="24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895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通常：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 spc="75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r>
                      <a:rPr lang="en-US" altLang="zh-CN" sz="24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3" y="1149163"/>
                <a:ext cx="11639107" cy="5274906"/>
              </a:xfrm>
              <a:prstGeom prst="rect">
                <a:avLst/>
              </a:prstGeom>
              <a:blipFill rotWithShape="0">
                <a:blip r:embed="rId2"/>
                <a:stretch>
                  <a:fillRect l="-838" t="-925" b="-2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372487" y="2141755"/>
                <a:ext cx="3503267" cy="1204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spc="4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𝐗</m:t>
                      </m:r>
                      <m:r>
                        <a:rPr lang="en-US" altLang="zh-CN" sz="2800" b="1" i="0" spc="4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lang="mr-IN" altLang="zh-CN" sz="2800" b="1" i="1" spc="4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i="1" spc="40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1,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𝐷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𝐷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87" y="2141755"/>
                <a:ext cx="3503267" cy="12048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754" y="3066985"/>
            <a:ext cx="198120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254" y="3135248"/>
            <a:ext cx="1905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842" y="994068"/>
            <a:ext cx="5603367" cy="55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6015702"/>
            <a:ext cx="478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https://www.pianshen.com/article/3226263645/</a:t>
            </a:r>
          </a:p>
        </p:txBody>
      </p:sp>
    </p:spTree>
    <p:extLst>
      <p:ext uri="{BB962C8B-B14F-4D97-AF65-F5344CB8AC3E}">
        <p14:creationId xmlns:p14="http://schemas.microsoft.com/office/powerpoint/2010/main" val="130839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634390" y="1747770"/>
            <a:ext cx="4398661" cy="3362459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>
                <a:solidFill>
                  <a:srgbClr val="7E7E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lang="en-US" altLang="zh-CN" sz="3200" spc="-5" dirty="0">
              <a:solidFill>
                <a:srgbClr val="7E7E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>
                <a:solidFill>
                  <a:srgbClr val="7E7E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降维算法</a:t>
            </a:r>
            <a:endParaRPr lang="en-US" sz="3200" spc="-5" dirty="0">
              <a:solidFill>
                <a:srgbClr val="7E7E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预备知识</a:t>
            </a:r>
            <a:endParaRPr lang="en-US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rgbClr val="7E7E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线性模型</a:t>
            </a:r>
            <a:endParaRPr 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2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sz="3200" spc="-5" dirty="0" smtClean="0">
                <a:solidFill>
                  <a:srgbClr val="7E7E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非线性模型</a:t>
            </a:r>
            <a:endParaRPr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03271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20622</TotalTime>
  <Pages>0</Pages>
  <Words>2377</Words>
  <Characters>0</Characters>
  <Application>Microsoft Macintosh PowerPoint</Application>
  <DocSecurity>0</DocSecurity>
  <PresentationFormat>宽屏</PresentationFormat>
  <Lines>0</Lines>
  <Paragraphs>644</Paragraphs>
  <Slides>80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7" baseType="lpstr">
      <vt:lpstr>Calibri</vt:lpstr>
      <vt:lpstr>Calibri Light</vt:lpstr>
      <vt:lpstr>Cambria Math</vt:lpstr>
      <vt:lpstr>DejaVu Sans</vt:lpstr>
      <vt:lpstr>Microsoft YaHei</vt:lpstr>
      <vt:lpstr>Noto Sans CJK JP Regular</vt:lpstr>
      <vt:lpstr>Segoe UI</vt:lpstr>
      <vt:lpstr>Times New Roman</vt:lpstr>
      <vt:lpstr>Wingdings</vt:lpstr>
      <vt:lpstr>等线</vt:lpstr>
      <vt:lpstr>宋体</vt:lpstr>
      <vt:lpstr>微软雅黑</vt:lpstr>
      <vt:lpstr>Arial</vt:lpstr>
      <vt:lpstr>3_Office 主题</vt:lpstr>
      <vt:lpstr>1_Office 主题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Microsoft Office 用户</cp:lastModifiedBy>
  <cp:revision>866</cp:revision>
  <cp:lastPrinted>2020-11-08T13:15:16Z</cp:lastPrinted>
  <dcterms:created xsi:type="dcterms:W3CDTF">2014-06-29T11:45:14Z</dcterms:created>
  <dcterms:modified xsi:type="dcterms:W3CDTF">2021-01-28T09:14:27Z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